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embeddedFontLs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F0A"/>
    <a:srgbClr val="CC9B00"/>
    <a:srgbClr val="AD23A6"/>
    <a:srgbClr val="843799"/>
    <a:srgbClr val="FFFF66"/>
    <a:srgbClr val="66FF66"/>
    <a:srgbClr val="C1E1ED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0929"/>
  </p:normalViewPr>
  <p:slideViewPr>
    <p:cSldViewPr showGuides="1">
      <p:cViewPr varScale="1">
        <p:scale>
          <a:sx n="110" d="100"/>
          <a:sy n="110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CE2A7-411E-4BC7-BA37-8ECC7A200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5DF7C-6C41-46CE-A7F7-3F7B2B6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286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EA4E9-1D2C-4F00-92CC-CF0754746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2266-21B5-4DF5-89EF-2497B9302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52377-E7B1-4E45-A1DE-8B588ABB5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A6529-246B-461C-960D-C0CE8CB9C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5ADA-735A-4416-BA44-C769CDFBE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BD19-1CE6-406A-AC27-FE18521B2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B371D-5A25-4998-B764-F6BBCFA66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5310-1213-4764-8B58-19B27166E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23458-8EC9-4484-AE62-63BEE9400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1722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95725" y="617220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2163" y="6172200"/>
            <a:ext cx="184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E5508E1-5A7A-4735-861A-D5CC59607E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286808" cy="23762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9050"/>
                <a:solidFill>
                  <a:srgbClr val="FFC000"/>
                </a:solidFill>
                <a:effectLst>
                  <a:glow rad="63500">
                    <a:schemeClr val="accent4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Периферийные устройства ПК</a:t>
            </a:r>
            <a:br>
              <a:rPr lang="ru-RU" sz="5000" b="1" dirty="0" smtClean="0">
                <a:ln w="19050"/>
                <a:solidFill>
                  <a:srgbClr val="FFC000"/>
                </a:solidFill>
                <a:effectLst>
                  <a:glow rad="63500">
                    <a:schemeClr val="accent4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5000" b="1" dirty="0" smtClean="0">
                <a:ln w="19050"/>
                <a:solidFill>
                  <a:srgbClr val="FF0000"/>
                </a:solidFill>
                <a:effectLst>
                  <a:glow rad="63500">
                    <a:schemeClr val="accent4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СКАНЕР</a:t>
            </a:r>
            <a:endParaRPr lang="ru-RU" sz="5000" b="1" dirty="0">
              <a:ln w="19050"/>
              <a:solidFill>
                <a:srgbClr val="FF0000"/>
              </a:solidFill>
              <a:effectLst>
                <a:glow rad="63500">
                  <a:schemeClr val="accent4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285860"/>
            <a:ext cx="69294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Производители сканеров при описании своих изделий зачастую приводят очень большое количество разных характеристик, но возможности устройства определяют, в основном, следующие параметры: </a:t>
            </a:r>
          </a:p>
          <a:p>
            <a:pPr marL="360363" lvl="1" indent="-360363"/>
            <a:endParaRPr lang="ru-RU" sz="2000" b="1" i="1" spc="-60" dirty="0" smtClean="0">
              <a:latin typeface="Calibri" pitchFamily="34" charset="0"/>
            </a:endParaRPr>
          </a:p>
          <a:p>
            <a:pPr marL="360363" lvl="1" indent="-360363"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цветность сканера </a:t>
            </a:r>
            <a:r>
              <a:rPr lang="ru-RU" sz="2000" i="1" spc="-60" dirty="0" smtClean="0">
                <a:latin typeface="Calibri" pitchFamily="34" charset="0"/>
              </a:rPr>
              <a:t>(цветной, черно-белый, черно-белый с полутонами)</a:t>
            </a:r>
          </a:p>
          <a:p>
            <a:pPr marL="360000" lvl="1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разрешающая способность - </a:t>
            </a:r>
            <a:r>
              <a:rPr lang="ru-RU" sz="2000" i="1" spc="-60" dirty="0" smtClean="0">
                <a:latin typeface="Calibri" pitchFamily="34" charset="0"/>
              </a:rPr>
              <a:t>минимальный размер точки по горизонтали, которую сканер в состоянии распознать. </a:t>
            </a:r>
            <a:endParaRPr lang="ru-RU" sz="2000" b="1" i="1" spc="-60" dirty="0" smtClean="0">
              <a:latin typeface="Calibri" pitchFamily="34" charset="0"/>
            </a:endParaRPr>
          </a:p>
          <a:p>
            <a:pPr marL="360363" lvl="1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глубина цвета - </a:t>
            </a:r>
            <a:r>
              <a:rPr lang="ru-RU" sz="2000" spc="-60" dirty="0" smtClean="0">
                <a:latin typeface="Calibri" pitchFamily="34" charset="0"/>
              </a:rPr>
              <a:t>параметр, характеризующий  количество цветов или оттенков серого (в зависимости от цветности сканера). Разрядность означает, сколько бит используется сканером для представления цвета одной точки изображения. </a:t>
            </a:r>
            <a:endParaRPr lang="ru-RU" sz="2000" i="1" spc="-6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ru-RU" sz="2000" spc="-60" dirty="0">
              <a:latin typeface="Calibri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124744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3603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Рабочая область сканера</a:t>
            </a:r>
            <a:r>
              <a:rPr lang="ru-RU" sz="2000" b="1" spc="-60" dirty="0" smtClean="0">
                <a:latin typeface="Calibri" pitchFamily="34" charset="0"/>
              </a:rPr>
              <a:t> </a:t>
            </a:r>
            <a:r>
              <a:rPr lang="ru-RU" sz="2000" spc="-60" dirty="0" smtClean="0">
                <a:latin typeface="Calibri" pitchFamily="34" charset="0"/>
              </a:rPr>
              <a:t>– </a:t>
            </a:r>
            <a:r>
              <a:rPr lang="ru-RU" sz="2000" i="1" spc="-60" dirty="0" smtClean="0">
                <a:latin typeface="Calibri" pitchFamily="34" charset="0"/>
              </a:rPr>
              <a:t>максимальный формат документа, который сканер в состоянии обработать. </a:t>
            </a:r>
          </a:p>
          <a:p>
            <a:pPr marL="360363" lvl="1" indent="-3603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Быстродействие</a:t>
            </a:r>
            <a:r>
              <a:rPr lang="ru-RU" sz="2000" spc="-60" dirty="0" smtClean="0">
                <a:latin typeface="Calibri" pitchFamily="34" charset="0"/>
              </a:rPr>
              <a:t> – </a:t>
            </a:r>
            <a:r>
              <a:rPr lang="ru-RU" sz="2000" i="1" spc="-60" dirty="0" smtClean="0">
                <a:latin typeface="Calibri" pitchFamily="34" charset="0"/>
              </a:rPr>
              <a:t>параметр, отражающий время за которое будет отсканирован тот или иной документ. </a:t>
            </a:r>
          </a:p>
          <a:p>
            <a:pPr marL="360363" lvl="1" indent="-3603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Оптическая плотность</a:t>
            </a:r>
            <a:r>
              <a:rPr lang="ru-RU" sz="2000" b="1" spc="-60" dirty="0" smtClean="0">
                <a:latin typeface="Calibri" pitchFamily="34" charset="0"/>
              </a:rPr>
              <a:t>.</a:t>
            </a:r>
            <a:r>
              <a:rPr lang="ru-RU" sz="2000" spc="-60" dirty="0" smtClean="0">
                <a:latin typeface="Calibri" pitchFamily="34" charset="0"/>
              </a:rPr>
              <a:t> </a:t>
            </a:r>
            <a:r>
              <a:rPr lang="ru-RU" sz="2000" i="1" spc="-60" dirty="0" smtClean="0">
                <a:latin typeface="Calibri" pitchFamily="34" charset="0"/>
              </a:rPr>
              <a:t>Это важная характеристика, показывает, насколько точно можно снять с оригинала затемненные или очень светлые участки. Теоретический предел оптической плотности равен 4,0 (чаще встречается обозначение D4.0), но для «домашней» работы с бумажными носителями вполне достаточно уровня D2.5.</a:t>
            </a:r>
          </a:p>
          <a:p>
            <a:pPr marL="360363" lvl="1" indent="-36036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/>
              <a:t>Наличие </a:t>
            </a:r>
            <a:r>
              <a:rPr lang="ru-RU" sz="2000" b="1" dirty="0" err="1" smtClean="0"/>
              <a:t>Twain</a:t>
            </a:r>
            <a:r>
              <a:rPr lang="ru-RU" sz="2000" b="1" dirty="0" smtClean="0"/>
              <a:t> драйвера сканера</a:t>
            </a:r>
            <a:r>
              <a:rPr lang="ru-RU" sz="2000" dirty="0" smtClean="0"/>
              <a:t> - это программное приложение с графическим интерфейсом, которое несет на себе функции панели управления сканером и осуществляет передачу данных от сканера в программное приложение, из которого вызывается сканер. С помощью </a:t>
            </a:r>
            <a:r>
              <a:rPr lang="ru-RU" sz="2000" dirty="0" err="1" smtClean="0"/>
              <a:t>Twain</a:t>
            </a:r>
            <a:r>
              <a:rPr lang="ru-RU" sz="2000" dirty="0" smtClean="0"/>
              <a:t> драйвера производится установка параметров и области сканирования, предварительное сканирование и просмотр, обеспечивается возможность </a:t>
            </a:r>
            <a:r>
              <a:rPr lang="ru-RU" sz="2000" dirty="0" err="1" smtClean="0"/>
              <a:t>цветокорректировки</a:t>
            </a:r>
            <a:r>
              <a:rPr lang="ru-RU" sz="2000" dirty="0" smtClean="0"/>
              <a:t> и обработки получаемого изображения.</a:t>
            </a:r>
            <a:r>
              <a:rPr lang="ru-RU" sz="2000" i="1" spc="-60" dirty="0" smtClean="0">
                <a:latin typeface="Calibri" pitchFamily="34" charset="0"/>
              </a:rPr>
              <a:t> </a:t>
            </a:r>
            <a:endParaRPr lang="ru-RU" sz="2000" spc="-60" dirty="0">
              <a:latin typeface="Calibri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pc="-60" dirty="0" smtClean="0">
                <a:latin typeface="Calibri" pitchFamily="34" charset="0"/>
              </a:rPr>
              <a:t>Сканер можно подключить к компьютеру с помощью следующих интерфейсов:</a:t>
            </a:r>
          </a:p>
          <a:p>
            <a:endParaRPr lang="ru-RU" sz="2000" b="1" i="1" spc="-6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LPT</a:t>
            </a:r>
          </a:p>
          <a:p>
            <a:pPr>
              <a:buFont typeface="Wingdings" pitchFamily="2" charset="2"/>
              <a:buChar char="ü"/>
            </a:pPr>
            <a:endParaRPr lang="en-US" sz="800" spc="-6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USB</a:t>
            </a:r>
          </a:p>
          <a:p>
            <a:endParaRPr lang="en-US" sz="800" spc="-6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Fire Ware</a:t>
            </a:r>
          </a:p>
          <a:p>
            <a:endParaRPr lang="en-US" sz="800" spc="-6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spc="-60" dirty="0" smtClean="0">
                <a:latin typeface="Calibri" pitchFamily="34" charset="0"/>
              </a:rPr>
              <a:t>SCSI</a:t>
            </a:r>
            <a:endParaRPr lang="ru-RU" sz="2000" spc="-60" dirty="0"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Подключение к компьютеру …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Контрольное задание.</a:t>
            </a:r>
          </a:p>
          <a:p>
            <a:pPr algn="just"/>
            <a:r>
              <a:rPr lang="ru-RU" i="1" dirty="0" smtClean="0"/>
              <a:t>Домашняя работа №11.</a:t>
            </a:r>
          </a:p>
          <a:p>
            <a:pPr algn="just"/>
            <a:r>
              <a:rPr lang="ru-RU" dirty="0" smtClean="0"/>
              <a:t>Напишите реферат-исследование на тему «Методы сканирования». </a:t>
            </a:r>
            <a:r>
              <a:rPr lang="ru-RU" dirty="0" smtClean="0"/>
              <a:t>В реферате расскажите о принципе действия каждого метода, приложите схему, укажите достоинства и недостатки. Срок </a:t>
            </a:r>
            <a:r>
              <a:rPr lang="ru-RU" dirty="0" smtClean="0"/>
              <a:t>сдачи 08.12.2020 до 19.00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60" dirty="0" smtClean="0">
                <a:latin typeface="Calibri" pitchFamily="34" charset="0"/>
              </a:rPr>
              <a:t>Сканеры</a:t>
            </a:r>
            <a:r>
              <a:rPr lang="ru-RU" sz="2000" spc="-60" dirty="0" smtClean="0">
                <a:latin typeface="Calibri" pitchFamily="34" charset="0"/>
              </a:rPr>
              <a:t> – класс устройств, позволяющих ввести в компьютер  (перевести в электронный вид) информацию, чаще всего записанную на бумагу (но и не только на ней).</a:t>
            </a:r>
          </a:p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Сканеры</a:t>
            </a:r>
            <a:endParaRPr lang="ru-RU" sz="44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7" name="Picture 3" descr="C:\Documents and Settings\Admin\Рабочий стол\15108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91106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Схема работы сканера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1857356" y="1357298"/>
            <a:ext cx="4690286" cy="2500330"/>
            <a:chOff x="2585" y="2568"/>
            <a:chExt cx="2849" cy="1565"/>
          </a:xfrm>
        </p:grpSpPr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2585" y="2602"/>
              <a:ext cx="338" cy="340"/>
            </a:xfrm>
            <a:prstGeom prst="star16">
              <a:avLst>
                <a:gd name="adj" fmla="val 375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2652" y="2670"/>
              <a:ext cx="204" cy="20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" name="Picture 10" descr="10diet_crazy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2" y="2568"/>
              <a:ext cx="712" cy="782"/>
            </a:xfrm>
            <a:prstGeom prst="rect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4823" y="2704"/>
              <a:ext cx="136" cy="10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923" y="2738"/>
              <a:ext cx="1968" cy="0"/>
            </a:xfrm>
            <a:prstGeom prst="line">
              <a:avLst/>
            </a:prstGeom>
            <a:noFill/>
            <a:ln w="9525">
              <a:solidFill>
                <a:srgbClr val="3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>
              <a:off x="3466" y="2738"/>
              <a:ext cx="1425" cy="579"/>
            </a:xfrm>
            <a:prstGeom prst="line">
              <a:avLst/>
            </a:prstGeom>
            <a:noFill/>
            <a:ln w="9525">
              <a:solidFill>
                <a:srgbClr val="3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14" descr="80%"/>
            <p:cNvSpPr>
              <a:spLocks noChangeArrowheads="1"/>
            </p:cNvSpPr>
            <p:nvPr/>
          </p:nvSpPr>
          <p:spPr bwMode="auto">
            <a:xfrm>
              <a:off x="3398" y="3146"/>
              <a:ext cx="68" cy="375"/>
            </a:xfrm>
            <a:prstGeom prst="rect">
              <a:avLst/>
            </a:prstGeom>
            <a:pattFill prst="pct80">
              <a:fgClr>
                <a:srgbClr val="D5A42B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3466" y="3317"/>
              <a:ext cx="713" cy="339"/>
            </a:xfrm>
            <a:prstGeom prst="line">
              <a:avLst/>
            </a:prstGeom>
            <a:noFill/>
            <a:ln w="9525">
              <a:solidFill>
                <a:srgbClr val="3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>
              <a:off x="4179" y="3452"/>
              <a:ext cx="169" cy="443"/>
            </a:xfrm>
            <a:prstGeom prst="moon">
              <a:avLst>
                <a:gd name="adj" fmla="val 50000"/>
              </a:avLst>
            </a:prstGeom>
            <a:solidFill>
              <a:srgbClr val="7F624D"/>
            </a:solidFill>
            <a:ln w="57150">
              <a:pattFill prst="smConfetti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4281" y="3656"/>
              <a:ext cx="746" cy="0"/>
            </a:xfrm>
            <a:prstGeom prst="line">
              <a:avLst/>
            </a:prstGeom>
            <a:noFill/>
            <a:ln w="9525">
              <a:solidFill>
                <a:srgbClr val="3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5061" y="3554"/>
              <a:ext cx="170" cy="239"/>
            </a:xfrm>
            <a:prstGeom prst="rect">
              <a:avLst/>
            </a:prstGeom>
            <a:solidFill>
              <a:srgbClr val="11111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19" descr="Мелкая клетка"/>
            <p:cNvSpPr>
              <a:spLocks noChangeArrowheads="1"/>
            </p:cNvSpPr>
            <p:nvPr/>
          </p:nvSpPr>
          <p:spPr bwMode="auto">
            <a:xfrm>
              <a:off x="5027" y="3589"/>
              <a:ext cx="34" cy="169"/>
            </a:xfrm>
            <a:prstGeom prst="ellipse">
              <a:avLst/>
            </a:prstGeom>
            <a:pattFill prst="smCheck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5129" y="3793"/>
              <a:ext cx="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flipH="1">
              <a:off x="3806" y="4099"/>
              <a:ext cx="1323" cy="0"/>
            </a:xfrm>
            <a:prstGeom prst="line">
              <a:avLst/>
            </a:prstGeom>
            <a:noFill/>
            <a:ln w="9525">
              <a:solidFill>
                <a:srgbClr val="3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Rectangle 22" descr="80%"/>
            <p:cNvSpPr>
              <a:spLocks noChangeArrowheads="1"/>
            </p:cNvSpPr>
            <p:nvPr/>
          </p:nvSpPr>
          <p:spPr bwMode="auto">
            <a:xfrm>
              <a:off x="3127" y="4031"/>
              <a:ext cx="678" cy="102"/>
            </a:xfrm>
            <a:prstGeom prst="rect">
              <a:avLst/>
            </a:prstGeom>
            <a:pattFill prst="pct80">
              <a:fgClr>
                <a:srgbClr val="D5A42B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H="1">
              <a:off x="2720" y="4099"/>
              <a:ext cx="407" cy="0"/>
            </a:xfrm>
            <a:prstGeom prst="line">
              <a:avLst/>
            </a:prstGeom>
            <a:noFill/>
            <a:ln w="9525">
              <a:solidFill>
                <a:srgbClr val="3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85918" y="4143380"/>
            <a:ext cx="6786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pc="-60" dirty="0" smtClean="0">
                <a:latin typeface="Calibri" pitchFamily="34" charset="0"/>
              </a:rPr>
              <a:t>Свет, идущий от источника освещения, попадает на оригинал в определенной точке. Отразившись от него, свет попадает на оптическую систему сканера.  Она состоит из нескольких зеркал и объектива (иногда роль оптической систем может играть просто призма)…</a:t>
            </a:r>
            <a:endParaRPr lang="ru-RU" sz="2000" b="1" i="1" spc="-6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Схема работы сканера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428736"/>
            <a:ext cx="657229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Оптическая система фокусирует свет на фотопринимающем элементе , роль которого – преобразование интенсивности падающего света в электронный вид.</a:t>
            </a:r>
          </a:p>
          <a:p>
            <a:pPr>
              <a:spcBef>
                <a:spcPts val="600"/>
              </a:spcBef>
            </a:pPr>
            <a:r>
              <a:rPr lang="ru-RU" sz="2000" spc="-60" dirty="0" smtClean="0">
                <a:latin typeface="Calibri" pitchFamily="34" charset="0"/>
              </a:rPr>
              <a:t>В результате преобразования света получается электрический сигнал, содержащий информацию об активности цвета в исходной точке сканируемого изображения.</a:t>
            </a:r>
          </a:p>
          <a:p>
            <a:pPr>
              <a:spcBef>
                <a:spcPts val="600"/>
              </a:spcBef>
            </a:pPr>
            <a:r>
              <a:rPr lang="ru-RU" sz="2000" spc="-60" dirty="0" smtClean="0">
                <a:latin typeface="Calibri" pitchFamily="34" charset="0"/>
              </a:rPr>
              <a:t>Этот сигнал не является оцифрованным, поэтому для приведения его в вид, понятный компьютеру, необходима конвертация.</a:t>
            </a:r>
          </a:p>
          <a:p>
            <a:pPr>
              <a:spcBef>
                <a:spcPts val="600"/>
              </a:spcBef>
            </a:pPr>
            <a:r>
              <a:rPr lang="ru-RU" sz="2000" spc="-60" dirty="0" smtClean="0">
                <a:latin typeface="Calibri" pitchFamily="34" charset="0"/>
              </a:rPr>
              <a:t>Этим занимается АЦП- аналого-цифровой преобразователь, этот цифровой сигнал через аппаратный интерфейс сканера идет на компьютер, где его получает и анализирует программа для работы со сканером.</a:t>
            </a:r>
            <a:endParaRPr lang="ru-RU" sz="2000" spc="-6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Классификация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Ручной сканер</a:t>
            </a:r>
            <a:r>
              <a:rPr lang="ru-RU" sz="2000" spc="-60" dirty="0" smtClean="0">
                <a:latin typeface="Calibri" pitchFamily="34" charset="0"/>
              </a:rPr>
              <a:t>. Самый дешевый тип сканеров. Эти устройства являются самыми простыми. Пользователь сам двигает сканер по поверхности оригинала. Практически все ручные сканеры — небольшого размера, и поэтому позволяют считывать изображения шириной до 10 см. 		</a:t>
            </a:r>
          </a:p>
          <a:p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2050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143248"/>
            <a:ext cx="1721666" cy="233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Классификация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285860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Листопротяжный сканер</a:t>
            </a:r>
            <a:r>
              <a:rPr lang="ru-RU" sz="2000" b="1" spc="-60" dirty="0" smtClean="0">
                <a:latin typeface="Calibri" pitchFamily="34" charset="0"/>
              </a:rPr>
              <a:t>.</a:t>
            </a:r>
            <a:r>
              <a:rPr lang="ru-RU" sz="2000" spc="-60" dirty="0" smtClean="0">
                <a:latin typeface="Calibri" pitchFamily="34" charset="0"/>
              </a:rPr>
              <a:t> В листопротяжных сканерах оригинал протягивается с помощью роликов сквозь сканер, где считывается головкой. Этот тип используют при необходимости создавать большие архивы текстовых документов или графической информации, не требующей высокого качества. </a:t>
            </a:r>
            <a:r>
              <a:rPr lang="ru-RU" sz="2000" dirty="0" smtClean="0">
                <a:latin typeface="Calibri" pitchFamily="34" charset="0"/>
              </a:rPr>
              <a:t>Одно из главных преимуществ</a:t>
            </a:r>
            <a:r>
              <a:rPr lang="ru-RU" sz="2000" u="sng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листопротяжных сканеров — большая скорость обработки информации. </a:t>
            </a:r>
            <a:endParaRPr lang="ru-RU" sz="2000" spc="-60" dirty="0" smtClean="0">
              <a:latin typeface="Calibri" pitchFamily="34" charset="0"/>
            </a:endParaRPr>
          </a:p>
          <a:p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3074" name="Picture 2" descr="C:\Documents and Settings\Admin\Рабочий стол\10008281.jpg"/>
          <p:cNvPicPr>
            <a:picLocks noChangeAspect="1" noChangeArrowheads="1"/>
          </p:cNvPicPr>
          <p:nvPr/>
        </p:nvPicPr>
        <p:blipFill>
          <a:blip r:embed="rId2" cstate="print"/>
          <a:srcRect l="17000" t="8000" r="17000" b="11000"/>
          <a:stretch>
            <a:fillRect/>
          </a:stretch>
        </p:blipFill>
        <p:spPr bwMode="auto">
          <a:xfrm flipH="1">
            <a:off x="6500826" y="3357562"/>
            <a:ext cx="2071702" cy="25425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7356" y="3571876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Главный недостаток </a:t>
            </a:r>
            <a:r>
              <a:rPr lang="ru-RU" sz="2000" dirty="0" smtClean="0">
                <a:latin typeface="Calibri" pitchFamily="34" charset="0"/>
              </a:rPr>
              <a:t>этих сканеров — невозможность сканировать негнущиеся и многостраничные оригиналы.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Классификация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285860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Планшетный сканер. </a:t>
            </a:r>
            <a:r>
              <a:rPr lang="ru-RU" sz="2000" spc="-60" dirty="0" smtClean="0">
                <a:latin typeface="Calibri" pitchFamily="34" charset="0"/>
              </a:rPr>
              <a:t>В сканерах этого типа считываемый документ располагается на поверхности стеклянной пластины, под которой перемещается сканирующая головка. Такие сканеры являются универсальными, поскольку с их помощью можно вводить как отдельные листы, так и книги, журналы и даже изображения небольших трехмерных объектов. </a:t>
            </a:r>
          </a:p>
          <a:p>
            <a:pPr>
              <a:spcBef>
                <a:spcPts val="0"/>
              </a:spcBef>
            </a:pPr>
            <a:r>
              <a:rPr lang="ru-RU" sz="2000" spc="-60" dirty="0" smtClean="0">
                <a:latin typeface="Calibri" pitchFamily="34" charset="0"/>
              </a:rPr>
              <a:t>Этот тип сканеров — самый распространенный, потому что включает в себя самые разные модели, от профессиональных до домашних. </a:t>
            </a:r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4098" name="Picture 2" descr="C:\Documents and Settings\Admin\Рабочий стол\umax-astra4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286148" cy="20111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Классификация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285860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Слайд-сканер</a:t>
            </a:r>
            <a:r>
              <a:rPr lang="ru-RU" sz="2000" spc="-60" dirty="0" smtClean="0">
                <a:latin typeface="Calibri" pitchFamily="34" charset="0"/>
              </a:rPr>
              <a:t>. Сканеры этого вида используются при необходимости отсканировать негативы и фотоплёнки. Они имеют довольно узкую область применения, поэтому самые дешевые стоят около $200, а самые дорогие -до $30 000 Принципиально слайд-сканеры почти не отличаются от планшетных сканеров, разница только в том, что считывающая головка сканера и источник освещения находятся по разные стороны от сканируемого оригинала.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5122" name="Picture 2" descr="C:\Documents and Settings\Admin\Рабочий стол\skaner-plustek-opticfilm-7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25054"/>
            <a:ext cx="2928958" cy="2343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85918" y="135729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just"/>
            <a:endParaRPr lang="en-US" sz="2000" spc="-60" dirty="0" smtClean="0">
              <a:latin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Классификация сканеров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285860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Барабанный сканер</a:t>
            </a:r>
            <a:r>
              <a:rPr lang="ru-RU" sz="2000" spc="-60" dirty="0" smtClean="0">
                <a:latin typeface="Calibri" pitchFamily="34" charset="0"/>
              </a:rPr>
              <a:t>. В качестве светочувствительного элемента в барабанных сканерах используется фотоэлектронный умножитель. Он располагается внутри полого стеклянного цилиндра, на поверхность которого накладывается оригинал. В ходе процесса сканирования цилиндр вращается вокруг своей оси, что дает возможность вводить изображение точка за точкой. Сегодня барабанные сканеры обеспечивают самое высокое качество процесса сканирования.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6146" name="Picture 2" descr="C:\Documents and Settings\Admin\Рабочий стол\wp7gco1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8328"/>
            <a:ext cx="2500330" cy="2210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Gen5_wrldcomm_prnt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PPPGen5_wrldcomm_prnt</Template>
  <TotalTime>962</TotalTime>
  <Words>671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Calibri</vt:lpstr>
      <vt:lpstr>Times New Roman</vt:lpstr>
      <vt:lpstr>Wingdings</vt:lpstr>
      <vt:lpstr>PPPGen5_wrldcomm_prnt</vt:lpstr>
      <vt:lpstr>Периферийные устройства ПК СКАНЕР</vt:lpstr>
      <vt:lpstr>Сканеры</vt:lpstr>
      <vt:lpstr>Схема работы сканера ...</vt:lpstr>
      <vt:lpstr>Схема работы сканера ...</vt:lpstr>
      <vt:lpstr>Классификация сканеров ...</vt:lpstr>
      <vt:lpstr>Классификация сканеров ...</vt:lpstr>
      <vt:lpstr>Классификация сканеров ...</vt:lpstr>
      <vt:lpstr>Классификация сканеров ...</vt:lpstr>
      <vt:lpstr>Классификация сканеров ...</vt:lpstr>
      <vt:lpstr>Параметры сканеров ...</vt:lpstr>
      <vt:lpstr>Параметры сканеров ...</vt:lpstr>
      <vt:lpstr>Подключение к компьютеру …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Периферийные устройства ПК</dc:title>
  <dc:creator>Kris</dc:creator>
  <cp:lastModifiedBy>prophetic</cp:lastModifiedBy>
  <cp:revision>135</cp:revision>
  <dcterms:created xsi:type="dcterms:W3CDTF">2010-11-01T16:59:02Z</dcterms:created>
  <dcterms:modified xsi:type="dcterms:W3CDTF">2020-12-05T08:54:18Z</dcterms:modified>
</cp:coreProperties>
</file>