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</p:sldIdLst>
  <p:sldSz cx="9144000" cy="6858000" type="screen4x3"/>
  <p:notesSz cx="6858000" cy="9144000"/>
  <p:embeddedFontLst>
    <p:embeddedFont>
      <p:font typeface="Cambria" pitchFamily="18" charset="0"/>
      <p:regular r:id="rId16"/>
      <p:bold r:id="rId17"/>
      <p:italic r:id="rId18"/>
      <p:boldItalic r:id="rId19"/>
    </p:embeddedFont>
    <p:embeddedFont>
      <p:font typeface="Bookman Old Style" pitchFamily="18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onstantia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F0A"/>
    <a:srgbClr val="CC9B00"/>
    <a:srgbClr val="AD23A6"/>
    <a:srgbClr val="843799"/>
    <a:srgbClr val="FFFF66"/>
    <a:srgbClr val="66FF66"/>
    <a:srgbClr val="C1E1ED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53" autoAdjust="0"/>
    <p:restoredTop sz="90929" autoAdjust="0"/>
  </p:normalViewPr>
  <p:slideViewPr>
    <p:cSldViewPr showGuides="1">
      <p:cViewPr varScale="1">
        <p:scale>
          <a:sx n="110" d="100"/>
          <a:sy n="110" d="100"/>
        </p:scale>
        <p:origin x="-13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BCE2A7-411E-4BC7-BA37-8ECC7A200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5DF7C-6C41-46CE-A7F7-3F7B2B6EA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286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EA4E9-1D2C-4F00-92CC-CF0754746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92266-21B5-4DF5-89EF-2497B9302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52377-E7B1-4E45-A1DE-8B588ABB5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695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5900" y="1600200"/>
            <a:ext cx="3695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A6529-246B-461C-960D-C0CE8CB9C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85ADA-735A-4416-BA44-C769CDFBE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7BD19-1CE6-406A-AC27-FE18521B2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B371D-5A25-4998-B764-F6BBCFA66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05310-1213-4764-8B58-19B27166E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23458-8EC9-4484-AE62-63BEE9400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54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1722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95725" y="6172200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42163" y="6172200"/>
            <a:ext cx="1849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E5508E1-5A7A-4735-861A-D5CC59607E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86000"/>
            <a:ext cx="8286808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000" b="1" dirty="0" smtClean="0">
                <a:ln w="19050"/>
                <a:solidFill>
                  <a:srgbClr val="FFC000"/>
                </a:solidFill>
                <a:effectLst>
                  <a:glow rad="63500">
                    <a:schemeClr val="accent4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Периферийные устройства ПК</a:t>
            </a:r>
            <a:endParaRPr lang="ru-RU" sz="5000" b="1" dirty="0">
              <a:ln w="19050"/>
              <a:solidFill>
                <a:srgbClr val="FFC000"/>
              </a:solidFill>
              <a:effectLst>
                <a:glow rad="63500">
                  <a:schemeClr val="accent4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ЖК мониторы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1357298"/>
            <a:ext cx="67866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60" dirty="0" smtClean="0">
                <a:latin typeface="Calibri" pitchFamily="34" charset="0"/>
              </a:rPr>
              <a:t>Одним из основных достоинств LCD-панелей является отсутствие мерцания, столь характерного для мониторов на основе электроннолучевой трубки. </a:t>
            </a:r>
          </a:p>
          <a:p>
            <a:endParaRPr lang="ru-RU" sz="2000" spc="-60" dirty="0" smtClean="0">
              <a:latin typeface="Calibri" pitchFamily="34" charset="0"/>
            </a:endParaRPr>
          </a:p>
          <a:p>
            <a:r>
              <a:rPr lang="ru-RU" sz="2000" spc="-60" dirty="0" smtClean="0">
                <a:latin typeface="Calibri" pitchFamily="34" charset="0"/>
              </a:rPr>
              <a:t>По компактности такие мониторы не знают себе равных. Они занимают в 2 – 3 раза меньше места, чем мониторы с ЭЛТ и во столько же раз легче; потребляют гораздо меньше электроэнергии и </a:t>
            </a:r>
            <a:r>
              <a:rPr lang="ru-RU" sz="2000" b="1" spc="-60" dirty="0" smtClean="0">
                <a:latin typeface="Calibri" pitchFamily="34" charset="0"/>
              </a:rPr>
              <a:t>не излучают электромагнитных волн, воздействующих на здоровье людей.</a:t>
            </a:r>
          </a:p>
          <a:p>
            <a:pPr algn="just"/>
            <a:endParaRPr lang="ru-RU" sz="1800" spc="-8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Параметры мониторов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1357298"/>
            <a:ext cx="678661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spc="-60" dirty="0" smtClean="0">
                <a:latin typeface="Calibri" pitchFamily="34" charset="0"/>
              </a:rPr>
              <a:t>Время отклика</a:t>
            </a:r>
            <a:r>
              <a:rPr lang="ru-RU" sz="2000" spc="-60" dirty="0" smtClean="0">
                <a:latin typeface="Calibri" pitchFamily="34" charset="0"/>
              </a:rPr>
              <a:t> – величина, равная скорости переключения с черного пикселя на белый и наоборот. Обычно составляет от 2 до 12 мс.</a:t>
            </a:r>
          </a:p>
          <a:p>
            <a:pPr algn="just">
              <a:spcBef>
                <a:spcPts val="300"/>
              </a:spcBef>
            </a:pPr>
            <a:r>
              <a:rPr lang="ru-RU" sz="2000" b="1" i="1" spc="-60" dirty="0" smtClean="0">
                <a:latin typeface="Calibri" pitchFamily="34" charset="0"/>
              </a:rPr>
              <a:t>Углы обзора</a:t>
            </a:r>
            <a:r>
              <a:rPr lang="ru-RU" sz="2000" spc="-60" dirty="0" smtClean="0">
                <a:latin typeface="Calibri" pitchFamily="34" charset="0"/>
              </a:rPr>
              <a:t>. Широкие углы обзора позволят смотреть на монитор сбоку, не изменяя цвета. Для современных мониторов стандарт 160/160</a:t>
            </a:r>
            <a:r>
              <a:rPr lang="ru-RU" sz="2000" spc="-60" dirty="0" smtClean="0">
                <a:latin typeface="Calibri" pitchFamily="34" charset="0"/>
                <a:sym typeface="Symbol"/>
              </a:rPr>
              <a:t>.</a:t>
            </a:r>
          </a:p>
          <a:p>
            <a:pPr algn="just">
              <a:spcBef>
                <a:spcPts val="300"/>
              </a:spcBef>
            </a:pPr>
            <a:r>
              <a:rPr lang="ru-RU" sz="2000" b="1" i="1" spc="-60" dirty="0" smtClean="0">
                <a:latin typeface="Calibri" pitchFamily="34" charset="0"/>
                <a:sym typeface="Symbol"/>
              </a:rPr>
              <a:t>Яркость</a:t>
            </a:r>
            <a:r>
              <a:rPr lang="ru-RU" sz="2000" spc="-60" dirty="0" smtClean="0">
                <a:latin typeface="Calibri" pitchFamily="34" charset="0"/>
                <a:sym typeface="Symbol"/>
              </a:rPr>
              <a:t> - </a:t>
            </a:r>
            <a:r>
              <a:rPr lang="ru-RU" sz="2000" spc="-60" dirty="0" smtClean="0">
                <a:latin typeface="Calibri" pitchFamily="34" charset="0"/>
              </a:rPr>
              <a:t>характеристика светящихся тел, равная отношению силы света в каком-либо направлении к площади проекции светящейся поверхности на плоскость, перпендикулярную этому направлению. В системе СИ измеряется в канделах на м².</a:t>
            </a:r>
          </a:p>
          <a:p>
            <a:pPr algn="just">
              <a:spcBef>
                <a:spcPts val="300"/>
              </a:spcBef>
            </a:pPr>
            <a:r>
              <a:rPr lang="ru-RU" sz="2000" b="1" i="1" spc="-60" dirty="0" smtClean="0">
                <a:latin typeface="Calibri" pitchFamily="34" charset="0"/>
                <a:sym typeface="Symbol"/>
              </a:rPr>
              <a:t>Контрастность</a:t>
            </a:r>
            <a:r>
              <a:rPr lang="ru-RU" sz="2000" spc="-60" dirty="0" smtClean="0">
                <a:latin typeface="Calibri" pitchFamily="34" charset="0"/>
                <a:sym typeface="Symbol"/>
              </a:rPr>
              <a:t> - </a:t>
            </a:r>
            <a:r>
              <a:rPr lang="ru-RU" sz="2000" spc="-60" dirty="0" smtClean="0">
                <a:latin typeface="Calibri" pitchFamily="34" charset="0"/>
              </a:rPr>
              <a:t>отношение яркостей самой светлой и самой темной точек экрана. Чем она больше, тем качественнее передаются цветовые оттенки и полутона.</a:t>
            </a:r>
            <a:endParaRPr lang="ru-RU" sz="2000" spc="-60" dirty="0" smtClean="0">
              <a:latin typeface="Calibri" pitchFamily="34" charset="0"/>
              <a:sym typeface="Symbol"/>
            </a:endParaRPr>
          </a:p>
          <a:p>
            <a:pPr algn="just"/>
            <a:endParaRPr lang="ru-RU" sz="2000" spc="-6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Параметры мониторов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1357298"/>
            <a:ext cx="678661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spc="-60" dirty="0" smtClean="0">
                <a:latin typeface="Calibri" pitchFamily="34" charset="0"/>
              </a:rPr>
              <a:t>Цветопередача</a:t>
            </a:r>
            <a:r>
              <a:rPr lang="ru-RU" sz="2000" spc="-60" dirty="0" smtClean="0">
                <a:latin typeface="Calibri" pitchFamily="34" charset="0"/>
              </a:rPr>
              <a:t> – характеризует способность монитора отражать естественные цвета.</a:t>
            </a:r>
          </a:p>
          <a:p>
            <a:pPr algn="just">
              <a:spcBef>
                <a:spcPts val="300"/>
              </a:spcBef>
            </a:pPr>
            <a:r>
              <a:rPr lang="ru-RU" sz="2000" b="1" i="1" spc="-60" dirty="0" smtClean="0">
                <a:latin typeface="Calibri" pitchFamily="34" charset="0"/>
              </a:rPr>
              <a:t>Размер экрана </a:t>
            </a:r>
            <a:r>
              <a:rPr lang="ru-RU" sz="2000" spc="-60" dirty="0" smtClean="0">
                <a:latin typeface="Calibri" pitchFamily="34" charset="0"/>
              </a:rPr>
              <a:t>- </a:t>
            </a:r>
            <a:r>
              <a:rPr lang="ru-RU" sz="2000" spc="-60" dirty="0" smtClean="0"/>
              <a:t> </a:t>
            </a:r>
            <a:r>
              <a:rPr lang="ru-RU" sz="2000" spc="-60" dirty="0" smtClean="0">
                <a:latin typeface="Calibri" pitchFamily="34" charset="0"/>
              </a:rPr>
              <a:t>это расстояние, измеренное по диагонали, между противоположными  углами кинескопа. Эту величину производители обычно указывают в дюймах.</a:t>
            </a:r>
          </a:p>
          <a:p>
            <a:pPr algn="just">
              <a:spcBef>
                <a:spcPts val="300"/>
              </a:spcBef>
            </a:pPr>
            <a:r>
              <a:rPr lang="ru-RU" sz="2000" b="1" i="1" spc="-60" dirty="0" smtClean="0">
                <a:latin typeface="Calibri" pitchFamily="34" charset="0"/>
              </a:rPr>
              <a:t>Разрешение</a:t>
            </a:r>
            <a:r>
              <a:rPr lang="ru-RU" sz="2000" spc="-60" dirty="0" smtClean="0">
                <a:latin typeface="Calibri" pitchFamily="34" charset="0"/>
              </a:rPr>
              <a:t> -  определяет плотность экранного изображения. Чем выше плотность экранного изображения, тем, обычно, выше его информативность. </a:t>
            </a:r>
          </a:p>
          <a:p>
            <a:pPr algn="just">
              <a:spcBef>
                <a:spcPts val="300"/>
              </a:spcBef>
            </a:pPr>
            <a:r>
              <a:rPr lang="ru-RU" sz="2000" b="1" i="1" spc="-60" dirty="0" smtClean="0">
                <a:latin typeface="Calibri" pitchFamily="34" charset="0"/>
              </a:rPr>
              <a:t>Типы матрицы</a:t>
            </a:r>
            <a:r>
              <a:rPr lang="ru-RU" sz="2000" spc="-60" dirty="0" smtClean="0">
                <a:latin typeface="Calibri" pitchFamily="34" charset="0"/>
              </a:rPr>
              <a:t> (только для ЖК - мониторов) – </a:t>
            </a:r>
            <a:r>
              <a:rPr lang="en-US" sz="2000" b="1" i="1" spc="-60" dirty="0" smtClean="0">
                <a:latin typeface="Calibri" pitchFamily="34" charset="0"/>
              </a:rPr>
              <a:t>TN+Film</a:t>
            </a:r>
            <a:r>
              <a:rPr lang="en-US" sz="2000" spc="-60" dirty="0" smtClean="0">
                <a:latin typeface="Calibri" pitchFamily="34" charset="0"/>
              </a:rPr>
              <a:t>, </a:t>
            </a:r>
            <a:r>
              <a:rPr lang="en-US" sz="2000" b="1" i="1" spc="-60" dirty="0" smtClean="0">
                <a:latin typeface="Calibri" pitchFamily="34" charset="0"/>
              </a:rPr>
              <a:t>IPS</a:t>
            </a:r>
            <a:r>
              <a:rPr lang="en-US" sz="2000" spc="-60" dirty="0" smtClean="0">
                <a:latin typeface="Calibri" pitchFamily="34" charset="0"/>
              </a:rPr>
              <a:t>, </a:t>
            </a:r>
            <a:r>
              <a:rPr lang="en-US" sz="2000" b="1" i="1" spc="-60" dirty="0" smtClean="0">
                <a:latin typeface="Calibri" pitchFamily="34" charset="0"/>
              </a:rPr>
              <a:t>MVA</a:t>
            </a:r>
            <a:r>
              <a:rPr lang="en-US" sz="2000" spc="-60" dirty="0" smtClean="0">
                <a:latin typeface="Calibri" pitchFamily="34" charset="0"/>
              </a:rPr>
              <a:t>, </a:t>
            </a:r>
            <a:r>
              <a:rPr lang="en-US" sz="2000" b="1" i="1" spc="-60" dirty="0" smtClean="0">
                <a:latin typeface="Calibri" pitchFamily="34" charset="0"/>
              </a:rPr>
              <a:t>PVA</a:t>
            </a:r>
            <a:r>
              <a:rPr lang="en-US" sz="2000" spc="-60" dirty="0" smtClean="0">
                <a:latin typeface="Calibri" pitchFamily="34" charset="0"/>
              </a:rPr>
              <a:t>.</a:t>
            </a:r>
          </a:p>
          <a:p>
            <a:pPr algn="just">
              <a:spcBef>
                <a:spcPts val="300"/>
              </a:spcBef>
            </a:pPr>
            <a:r>
              <a:rPr lang="ru-RU" sz="2000" b="1" i="1" spc="-60" dirty="0" smtClean="0">
                <a:latin typeface="Calibri" pitchFamily="34" charset="0"/>
              </a:rPr>
              <a:t>Защита от излучения </a:t>
            </a:r>
            <a:r>
              <a:rPr lang="ru-RU" sz="2000" spc="-60" dirty="0" smtClean="0">
                <a:latin typeface="Calibri" pitchFamily="34" charset="0"/>
              </a:rPr>
              <a:t>(только для ЭЛТ - мониторов) -</a:t>
            </a:r>
            <a:r>
              <a:rPr lang="ru-RU" sz="2000" dirty="0" smtClean="0"/>
              <a:t> </a:t>
            </a:r>
            <a:r>
              <a:rPr lang="ru-RU" sz="2000" spc="-60" dirty="0" smtClean="0">
                <a:latin typeface="Calibri" pitchFamily="34" charset="0"/>
              </a:rPr>
              <a:t>снижение электростатического потенциала  достигается использованием специальных  экранирующих материалов, соединенных с заземляющим проводом.</a:t>
            </a:r>
            <a:endParaRPr lang="en-US" sz="2000" spc="-60" dirty="0" smtClean="0">
              <a:latin typeface="Calibri" pitchFamily="34" charset="0"/>
            </a:endParaRPr>
          </a:p>
          <a:p>
            <a:pPr algn="just"/>
            <a:endParaRPr lang="ru-RU" sz="2000" spc="-60" dirty="0" smtClean="0">
              <a:latin typeface="Calibri" pitchFamily="34" charset="0"/>
            </a:endParaRPr>
          </a:p>
          <a:p>
            <a:pPr algn="just"/>
            <a:endParaRPr lang="ru-RU" sz="2000" spc="-60" dirty="0" smtClean="0">
              <a:latin typeface="Calibri" pitchFamily="34" charset="0"/>
            </a:endParaRPr>
          </a:p>
          <a:p>
            <a:pPr algn="just"/>
            <a:endParaRPr lang="ru-RU" sz="2000" spc="-6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1785918" y="1357298"/>
            <a:ext cx="67866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spc="-60" dirty="0" smtClean="0">
                <a:latin typeface="Calibri" pitchFamily="34" charset="0"/>
              </a:rPr>
              <a:t>Монитор подключается к компьютеру с помощью следующих интерфейсов</a:t>
            </a:r>
            <a:r>
              <a:rPr lang="ru-RU" sz="2000" spc="-60" dirty="0" smtClean="0">
                <a:latin typeface="Calibri" pitchFamily="34" charset="0"/>
              </a:rPr>
              <a:t>:</a:t>
            </a:r>
            <a:endParaRPr lang="en-US" sz="2000" spc="-60" dirty="0" smtClean="0">
              <a:latin typeface="Calibri" pitchFamily="34" charset="0"/>
            </a:endParaRPr>
          </a:p>
          <a:p>
            <a:pPr algn="just"/>
            <a:endParaRPr lang="ru-RU" sz="800" spc="-6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spc="-60" dirty="0" smtClean="0">
                <a:latin typeface="Calibri" pitchFamily="34" charset="0"/>
              </a:rPr>
              <a:t>D-SUB</a:t>
            </a:r>
            <a:r>
              <a:rPr lang="ru-RU" sz="2000" spc="-60" dirty="0" smtClean="0">
                <a:latin typeface="Calibri" pitchFamily="34" charset="0"/>
              </a:rPr>
              <a:t> </a:t>
            </a:r>
          </a:p>
          <a:p>
            <a:pPr algn="just"/>
            <a:endParaRPr lang="en-US" sz="2000" spc="-60" dirty="0" smtClean="0">
              <a:latin typeface="Calibri" pitchFamily="34" charset="0"/>
            </a:endParaRPr>
          </a:p>
          <a:p>
            <a:pPr algn="just"/>
            <a:endParaRPr lang="ru-RU" sz="800" spc="-60" dirty="0" smtClean="0">
              <a:latin typeface="Calibri" pitchFamily="34" charset="0"/>
            </a:endParaRPr>
          </a:p>
          <a:p>
            <a:pPr algn="just"/>
            <a:endParaRPr lang="en-US" sz="800" spc="-6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spc="-60" dirty="0" smtClean="0">
                <a:latin typeface="Calibri" pitchFamily="34" charset="0"/>
              </a:rPr>
              <a:t>DVI</a:t>
            </a:r>
            <a:endParaRPr lang="ru-RU" sz="2000" spc="-60" dirty="0" smtClean="0">
              <a:latin typeface="Calibri" pitchFamily="34" charset="0"/>
            </a:endParaRPr>
          </a:p>
          <a:p>
            <a:pPr algn="just"/>
            <a:endParaRPr lang="ru-RU" sz="2000" spc="-60" dirty="0" smtClean="0">
              <a:latin typeface="Calibri" pitchFamily="34" charset="0"/>
            </a:endParaRPr>
          </a:p>
          <a:p>
            <a:pPr algn="just"/>
            <a:endParaRPr lang="en-US" sz="2000" spc="-60" dirty="0" smtClean="0">
              <a:latin typeface="Calibri" pitchFamily="34" charset="0"/>
            </a:endParaRPr>
          </a:p>
          <a:p>
            <a:pPr algn="just"/>
            <a:endParaRPr lang="en-US" sz="800" spc="-6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spc="-60" dirty="0" smtClean="0">
                <a:latin typeface="Calibri" pitchFamily="34" charset="0"/>
              </a:rPr>
              <a:t>HDMI</a:t>
            </a:r>
            <a:endParaRPr lang="ru-RU" sz="2000" spc="-60" dirty="0" smtClean="0">
              <a:latin typeface="Calibri" pitchFamily="34" charset="0"/>
            </a:endParaRPr>
          </a:p>
          <a:p>
            <a:pPr algn="just"/>
            <a:endParaRPr lang="ru-RU" sz="2000" spc="-60" dirty="0" smtClean="0">
              <a:latin typeface="Calibri" pitchFamily="34" charset="0"/>
            </a:endParaRPr>
          </a:p>
          <a:p>
            <a:pPr algn="just"/>
            <a:endParaRPr lang="en-US" sz="2000" spc="-60" dirty="0" smtClean="0">
              <a:latin typeface="Calibri" pitchFamily="34" charset="0"/>
            </a:endParaRPr>
          </a:p>
          <a:p>
            <a:pPr algn="just"/>
            <a:endParaRPr lang="en-US" sz="800" spc="-6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spc="-60" dirty="0" smtClean="0">
                <a:latin typeface="Calibri" pitchFamily="34" charset="0"/>
              </a:rPr>
              <a:t>Display Port</a:t>
            </a:r>
            <a:endParaRPr lang="ru-RU" sz="2000" spc="-60" dirty="0" smtClean="0">
              <a:latin typeface="Calibri" pitchFamily="34" charset="0"/>
            </a:endParaRPr>
          </a:p>
          <a:p>
            <a:pPr algn="just"/>
            <a:endParaRPr lang="ru-RU" sz="2000" spc="-60" dirty="0" smtClean="0">
              <a:latin typeface="Calibri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Подключение к компьютеру …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2" cstate="print"/>
          <a:srcRect l="57576" t="24242" b="11111"/>
          <a:stretch>
            <a:fillRect/>
          </a:stretch>
        </p:blipFill>
        <p:spPr>
          <a:xfrm>
            <a:off x="2987824" y="2060848"/>
            <a:ext cx="630070" cy="720080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2" cstate="print"/>
          <a:srcRect t="26667" r="40000" b="23333"/>
          <a:stretch>
            <a:fillRect/>
          </a:stretch>
        </p:blipFill>
        <p:spPr>
          <a:xfrm>
            <a:off x="2627784" y="2852936"/>
            <a:ext cx="1152128" cy="720080"/>
          </a:xfrm>
          <a:prstGeom prst="rect">
            <a:avLst/>
          </a:prstGeom>
        </p:spPr>
      </p:pic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3" cstate="print"/>
          <a:srcRect l="29348" t="12852" r="41551" b="18718"/>
          <a:stretch>
            <a:fillRect/>
          </a:stretch>
        </p:blipFill>
        <p:spPr>
          <a:xfrm>
            <a:off x="2699792" y="3861048"/>
            <a:ext cx="892899" cy="1008112"/>
          </a:xfrm>
          <a:prstGeom prst="rect">
            <a:avLst/>
          </a:prstGeom>
        </p:spPr>
      </p:pic>
      <p:pic>
        <p:nvPicPr>
          <p:cNvPr id="14" name="Рисунок 13" descr="3.jpg"/>
          <p:cNvPicPr>
            <a:picLocks noChangeAspect="1"/>
          </p:cNvPicPr>
          <p:nvPr/>
        </p:nvPicPr>
        <p:blipFill>
          <a:blip r:embed="rId4" cstate="print"/>
          <a:srcRect l="3801" t="44638" r="84440"/>
          <a:stretch>
            <a:fillRect/>
          </a:stretch>
        </p:blipFill>
        <p:spPr>
          <a:xfrm>
            <a:off x="3347864" y="4941168"/>
            <a:ext cx="1008112" cy="743520"/>
          </a:xfrm>
          <a:prstGeom prst="rect">
            <a:avLst/>
          </a:prstGeom>
        </p:spPr>
      </p:pic>
      <p:pic>
        <p:nvPicPr>
          <p:cNvPr id="15" name="Рисунок 1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949280"/>
            <a:ext cx="5004048" cy="78396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08720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Домашняя работа №</a:t>
            </a:r>
            <a:r>
              <a:rPr lang="ru-RU" dirty="0" smtClean="0"/>
              <a:t>7 </a:t>
            </a:r>
          </a:p>
          <a:p>
            <a:pPr algn="just"/>
            <a:r>
              <a:rPr lang="ru-RU" dirty="0" smtClean="0"/>
              <a:t>Исследование "Дисплей и видеокарта домашнего ПК".</a:t>
            </a:r>
          </a:p>
          <a:p>
            <a:pPr algn="just"/>
            <a:r>
              <a:rPr lang="ru-RU" dirty="0" smtClean="0"/>
              <a:t>Определить функциональные характеристики указанных устройств, перечисленные в презентации. Можно использовать любые программы диагностики </a:t>
            </a:r>
            <a:r>
              <a:rPr lang="en-US" dirty="0" smtClean="0"/>
              <a:t>(CPU-Z, GPU-Z, AIDA64)</a:t>
            </a:r>
            <a:r>
              <a:rPr lang="ru-RU" dirty="0" smtClean="0"/>
              <a:t>, включая «Сведения о системе», встроенную в </a:t>
            </a:r>
            <a:r>
              <a:rPr lang="en-US" dirty="0" smtClean="0"/>
              <a:t>Windows</a:t>
            </a:r>
            <a:r>
              <a:rPr lang="ru-RU" dirty="0" smtClean="0"/>
              <a:t>. Приложить </a:t>
            </a:r>
            <a:r>
              <a:rPr lang="ru-RU" dirty="0" err="1" smtClean="0"/>
              <a:t>скриншоты</a:t>
            </a:r>
            <a:r>
              <a:rPr lang="ru-RU" dirty="0" smtClean="0"/>
              <a:t> программы диагностики</a:t>
            </a:r>
          </a:p>
          <a:p>
            <a:pPr algn="just"/>
            <a:r>
              <a:rPr lang="ru-RU" dirty="0" smtClean="0"/>
              <a:t>Отчет в формате </a:t>
            </a:r>
            <a:r>
              <a:rPr lang="en-US" dirty="0" smtClean="0"/>
              <a:t>Word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Указать тему работы, номер группы, имя и фамилию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ВидеоМониторы</a:t>
            </a:r>
            <a:endParaRPr lang="ru-RU" sz="44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i="1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grpSp>
        <p:nvGrpSpPr>
          <p:cNvPr id="4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785918" y="1351508"/>
            <a:ext cx="678661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pc="-60" dirty="0" smtClean="0">
                <a:latin typeface="Calibri" pitchFamily="34" charset="0"/>
              </a:rPr>
              <a:t>Видеомонитор</a:t>
            </a:r>
            <a:r>
              <a:rPr lang="ru-RU" sz="2000" b="1" spc="-60" dirty="0" smtClean="0">
                <a:latin typeface="Calibri" pitchFamily="34" charset="0"/>
              </a:rPr>
              <a:t> </a:t>
            </a:r>
            <a:r>
              <a:rPr lang="ru-RU" sz="2000" spc="-60" dirty="0" smtClean="0">
                <a:latin typeface="Calibri" pitchFamily="34" charset="0"/>
              </a:rPr>
              <a:t>- устройство для вывода на экран текстовой и графической информации.</a:t>
            </a:r>
          </a:p>
          <a:p>
            <a:endParaRPr lang="ru-RU" sz="1400" spc="-60" dirty="0" smtClean="0">
              <a:latin typeface="Calibri" pitchFamily="34" charset="0"/>
            </a:endParaRPr>
          </a:p>
          <a:p>
            <a:r>
              <a:rPr lang="ru-RU" sz="2000" spc="-60" dirty="0" smtClean="0">
                <a:latin typeface="Calibri" pitchFamily="34" charset="0"/>
              </a:rPr>
              <a:t>В настоящее время используются </a:t>
            </a:r>
            <a:r>
              <a:rPr lang="ru-RU" sz="2000" b="1" i="1" spc="-60" dirty="0" smtClean="0">
                <a:latin typeface="Calibri" pitchFamily="34" charset="0"/>
              </a:rPr>
              <a:t>2 основных вида </a:t>
            </a:r>
            <a:r>
              <a:rPr lang="ru-RU" sz="2000" spc="-60" dirty="0" smtClean="0">
                <a:latin typeface="Calibri" pitchFamily="34" charset="0"/>
              </a:rPr>
              <a:t>мониторов для ПК:</a:t>
            </a:r>
          </a:p>
          <a:p>
            <a:endParaRPr lang="ru-RU" sz="800" spc="-6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spc="-60" dirty="0" smtClean="0">
                <a:latin typeface="Calibri" pitchFamily="34" charset="0"/>
              </a:rPr>
              <a:t>Мониторы на </a:t>
            </a:r>
            <a:r>
              <a:rPr lang="ru-RU" sz="2000" b="1" i="1" spc="-60" dirty="0" smtClean="0">
                <a:latin typeface="Calibri" pitchFamily="34" charset="0"/>
              </a:rPr>
              <a:t>электронно-лучевых трубках </a:t>
            </a:r>
            <a:r>
              <a:rPr lang="ru-RU" sz="2000" spc="-60" dirty="0" smtClean="0">
                <a:latin typeface="Calibri" pitchFamily="34" charset="0"/>
              </a:rPr>
              <a:t>(ЭЛТ, CRT) – уже практически не используется; </a:t>
            </a:r>
          </a:p>
          <a:p>
            <a:endParaRPr lang="ru-RU" sz="800" spc="-6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spc="-60" dirty="0" smtClean="0">
                <a:latin typeface="Calibri" pitchFamily="34" charset="0"/>
              </a:rPr>
              <a:t>Мониторы </a:t>
            </a:r>
            <a:r>
              <a:rPr lang="ru-RU" sz="2000" i="1" spc="-60" dirty="0" smtClean="0">
                <a:latin typeface="Calibri" pitchFamily="34" charset="0"/>
              </a:rPr>
              <a:t>на </a:t>
            </a:r>
            <a:r>
              <a:rPr lang="ru-RU" sz="2000" b="1" i="1" spc="-60" dirty="0" smtClean="0">
                <a:latin typeface="Calibri" pitchFamily="34" charset="0"/>
              </a:rPr>
              <a:t>жидких кристаллах</a:t>
            </a:r>
            <a:r>
              <a:rPr lang="ru-RU" sz="2000" spc="-60" dirty="0" smtClean="0">
                <a:latin typeface="Calibri" pitchFamily="34" charset="0"/>
              </a:rPr>
              <a:t> (ЖК, LCD); </a:t>
            </a:r>
            <a:endParaRPr lang="ru-RU" sz="2000" spc="-60" dirty="0">
              <a:latin typeface="Calibri" pitchFamily="34" charset="0"/>
            </a:endParaRPr>
          </a:p>
        </p:txBody>
      </p:sp>
      <p:pic>
        <p:nvPicPr>
          <p:cNvPr id="1026" name="Picture 2" descr="C:\Documents and Settings\Admin\Рабочий стол\!f900p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933056"/>
            <a:ext cx="1800200" cy="196421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Philips-231E1SB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929066"/>
            <a:ext cx="1990724" cy="18796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785918" y="1351508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60" dirty="0" smtClean="0">
                <a:latin typeface="Calibri" pitchFamily="34" charset="0"/>
              </a:rPr>
              <a:t>Принцип работы мониторов на ЭЛТ аналогичен принципу работы телевизора. </a:t>
            </a:r>
          </a:p>
          <a:p>
            <a:r>
              <a:rPr lang="ru-RU" sz="2000" spc="-60" dirty="0" smtClean="0">
                <a:latin typeface="Calibri" pitchFamily="34" charset="0"/>
              </a:rPr>
              <a:t>Основной элемент дисплея — </a:t>
            </a:r>
            <a:r>
              <a:rPr lang="ru-RU" sz="2000" b="1" spc="-60" dirty="0" smtClean="0">
                <a:latin typeface="Calibri" pitchFamily="34" charset="0"/>
              </a:rPr>
              <a:t>электронно-лучевая трубка</a:t>
            </a:r>
            <a:r>
              <a:rPr lang="ru-RU" sz="2000" spc="-60" dirty="0" smtClean="0">
                <a:latin typeface="Calibri" pitchFamily="34" charset="0"/>
              </a:rPr>
              <a:t>. </a:t>
            </a:r>
          </a:p>
          <a:p>
            <a:r>
              <a:rPr lang="ru-RU" sz="2000" spc="-60" dirty="0" smtClean="0">
                <a:latin typeface="Calibri" pitchFamily="34" charset="0"/>
              </a:rPr>
              <a:t>Её передняя, обращенная к зрителю часть с внутренней стороны покрыта </a:t>
            </a:r>
            <a:r>
              <a:rPr lang="ru-RU" sz="2000" b="1" i="1" spc="-60" dirty="0" smtClean="0">
                <a:latin typeface="Calibri" pitchFamily="34" charset="0"/>
              </a:rPr>
              <a:t>люминофором</a:t>
            </a:r>
            <a:r>
              <a:rPr lang="ru-RU" sz="2000" b="1" spc="-60" dirty="0" smtClean="0">
                <a:latin typeface="Calibri" pitchFamily="34" charset="0"/>
              </a:rPr>
              <a:t> — специальным веществом, способным излучать свет при попадании на него быстрых электронов</a:t>
            </a:r>
            <a:r>
              <a:rPr lang="ru-RU" sz="2000" spc="-60" dirty="0" smtClean="0">
                <a:latin typeface="Calibri" pitchFamily="34" charset="0"/>
              </a:rPr>
              <a:t>.</a:t>
            </a:r>
          </a:p>
          <a:p>
            <a:endParaRPr lang="ru-RU" sz="2000" spc="-60" dirty="0">
              <a:latin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ЭЛТ мониторы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3" name="Picture 5" descr="0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286124"/>
            <a:ext cx="4104638" cy="25908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785918" y="1351508"/>
            <a:ext cx="6786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spc="-60" dirty="0" smtClean="0">
                <a:latin typeface="Calibri" pitchFamily="34" charset="0"/>
              </a:rPr>
              <a:t>Люминофор наносится в виде наборов точек трёх основных цветов — </a:t>
            </a:r>
            <a:r>
              <a:rPr lang="ru-RU" sz="2000" b="1" i="1" spc="-60" dirty="0" smtClean="0">
                <a:latin typeface="Calibri" pitchFamily="34" charset="0"/>
              </a:rPr>
              <a:t>красного, зелёного</a:t>
            </a:r>
            <a:r>
              <a:rPr lang="ru-RU" sz="2000" spc="-60" dirty="0" smtClean="0">
                <a:latin typeface="Calibri" pitchFamily="34" charset="0"/>
              </a:rPr>
              <a:t> и </a:t>
            </a:r>
            <a:r>
              <a:rPr lang="ru-RU" sz="2000" b="1" i="1" spc="-60" dirty="0" smtClean="0">
                <a:latin typeface="Calibri" pitchFamily="34" charset="0"/>
              </a:rPr>
              <a:t>синего</a:t>
            </a:r>
            <a:r>
              <a:rPr lang="ru-RU" sz="2000" spc="-60" dirty="0" smtClean="0">
                <a:latin typeface="Calibri" pitchFamily="34" charset="0"/>
              </a:rPr>
              <a:t>. Эти цвета называют основными, потому что их сочетаниями (в различных пропорциях) можно представить </a:t>
            </a:r>
            <a:r>
              <a:rPr lang="ru-RU" sz="2000" b="1" spc="-60" dirty="0" smtClean="0">
                <a:latin typeface="Calibri" pitchFamily="34" charset="0"/>
              </a:rPr>
              <a:t>любой цвет спектра</a:t>
            </a:r>
            <a:r>
              <a:rPr lang="ru-RU" sz="2000" spc="-60" dirty="0" smtClean="0">
                <a:latin typeface="Calibri" pitchFamily="34" charset="0"/>
              </a:rPr>
              <a:t>.</a:t>
            </a:r>
          </a:p>
          <a:p>
            <a:r>
              <a:rPr lang="ru-RU" sz="2000" spc="-60" dirty="0" smtClean="0">
                <a:latin typeface="Calibri" pitchFamily="34" charset="0"/>
              </a:rPr>
              <a:t>Наборы точек люминофора располагаются по треугольным триадам. Триада образует </a:t>
            </a:r>
            <a:r>
              <a:rPr lang="ru-RU" sz="2000" b="1" i="1" spc="-60" dirty="0" smtClean="0">
                <a:latin typeface="Calibri" pitchFamily="34" charset="0"/>
              </a:rPr>
              <a:t>пиксел</a:t>
            </a:r>
            <a:r>
              <a:rPr lang="ru-RU" sz="2000" b="1" spc="-60" dirty="0" smtClean="0">
                <a:latin typeface="Calibri" pitchFamily="34" charset="0"/>
              </a:rPr>
              <a:t> — точку, из которых формируется изображение.</a:t>
            </a:r>
            <a:endParaRPr lang="ru-RU" sz="2000" spc="-60" dirty="0">
              <a:latin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ЭЛТ мониторы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32" y="457200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nstantia" pitchFamily="18" charset="0"/>
              </a:rPr>
              <a:t>Пиксельная триада</a:t>
            </a:r>
            <a:endParaRPr lang="ru-RU" sz="1400" b="1" dirty="0">
              <a:latin typeface="Constantia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000364" y="3714752"/>
            <a:ext cx="5168913" cy="1852613"/>
            <a:chOff x="3000364" y="3714752"/>
            <a:chExt cx="5168913" cy="1852613"/>
          </a:xfrm>
        </p:grpSpPr>
        <p:pic>
          <p:nvPicPr>
            <p:cNvPr id="8" name="Picture 5" descr="0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14" y="3714752"/>
              <a:ext cx="3382963" cy="1852613"/>
            </a:xfrm>
            <a:prstGeom prst="rect">
              <a:avLst/>
            </a:prstGeom>
            <a:noFill/>
          </p:spPr>
        </p:pic>
        <p:cxnSp>
          <p:nvCxnSpPr>
            <p:cNvPr id="15" name="Прямая со стрелкой 14"/>
            <p:cNvCxnSpPr/>
            <p:nvPr/>
          </p:nvCxnSpPr>
          <p:spPr>
            <a:xfrm flipV="1">
              <a:off x="3000364" y="4143380"/>
              <a:ext cx="2643206" cy="857256"/>
            </a:xfrm>
            <a:prstGeom prst="straightConnector1">
              <a:avLst/>
            </a:prstGeom>
            <a:ln w="12700">
              <a:solidFill>
                <a:schemeClr val="accent3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785918" y="1214423"/>
            <a:ext cx="67866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60" dirty="0" smtClean="0">
                <a:latin typeface="Calibri" pitchFamily="34" charset="0"/>
              </a:rPr>
              <a:t>На противоположной стороне трубки расположены три </a:t>
            </a:r>
          </a:p>
          <a:p>
            <a:r>
              <a:rPr lang="ru-RU" sz="2000" spc="-60" dirty="0" smtClean="0">
                <a:latin typeface="Calibri" pitchFamily="34" charset="0"/>
              </a:rPr>
              <a:t>(по количеству основных цветов) </a:t>
            </a:r>
            <a:r>
              <a:rPr lang="ru-RU" sz="2000" b="1" i="1" spc="-60" dirty="0" smtClean="0">
                <a:latin typeface="Calibri" pitchFamily="34" charset="0"/>
              </a:rPr>
              <a:t>электронные пушки</a:t>
            </a:r>
            <a:r>
              <a:rPr lang="ru-RU" sz="2000" spc="-60" dirty="0" smtClean="0">
                <a:latin typeface="Calibri" pitchFamily="34" charset="0"/>
              </a:rPr>
              <a:t>. </a:t>
            </a:r>
          </a:p>
          <a:p>
            <a:r>
              <a:rPr lang="ru-RU" sz="2000" spc="-60" dirty="0" smtClean="0">
                <a:latin typeface="Calibri" pitchFamily="34" charset="0"/>
              </a:rPr>
              <a:t>Все три пушки "нацелены" на один и тот же пиксел, </a:t>
            </a:r>
          </a:p>
          <a:p>
            <a:r>
              <a:rPr lang="ru-RU" sz="2000" spc="-60" dirty="0" smtClean="0">
                <a:latin typeface="Calibri" pitchFamily="34" charset="0"/>
              </a:rPr>
              <a:t>но каждая из них излучает поток электронов </a:t>
            </a:r>
          </a:p>
          <a:p>
            <a:r>
              <a:rPr lang="ru-RU" sz="2000" spc="-60" dirty="0" smtClean="0">
                <a:latin typeface="Calibri" pitchFamily="34" charset="0"/>
              </a:rPr>
              <a:t>в сторону "своей" точки люминофора.</a:t>
            </a:r>
          </a:p>
          <a:p>
            <a:endParaRPr lang="ru-RU" sz="800" spc="-60" dirty="0" smtClean="0">
              <a:latin typeface="Calibri" pitchFamily="34" charset="0"/>
            </a:endParaRPr>
          </a:p>
          <a:p>
            <a:r>
              <a:rPr lang="ru-RU" sz="2000" spc="-60" dirty="0" smtClean="0">
                <a:latin typeface="Calibri" pitchFamily="34" charset="0"/>
              </a:rPr>
              <a:t>Чтобы электроны беспрепятственно достигали экрана, </a:t>
            </a:r>
          </a:p>
          <a:p>
            <a:r>
              <a:rPr lang="ru-RU" sz="2000" spc="-60" dirty="0" smtClean="0">
                <a:latin typeface="Calibri" pitchFamily="34" charset="0"/>
              </a:rPr>
              <a:t>из трубки откачивается воздух, </a:t>
            </a:r>
          </a:p>
          <a:p>
            <a:r>
              <a:rPr lang="ru-RU" sz="2000" spc="-60" dirty="0" smtClean="0">
                <a:latin typeface="Calibri" pitchFamily="34" charset="0"/>
              </a:rPr>
              <a:t>а </a:t>
            </a:r>
            <a:r>
              <a:rPr lang="ru-RU" sz="2000" b="1" spc="-60" dirty="0" smtClean="0">
                <a:latin typeface="Calibri" pitchFamily="34" charset="0"/>
              </a:rPr>
              <a:t>между пушками и экраном </a:t>
            </a:r>
          </a:p>
          <a:p>
            <a:r>
              <a:rPr lang="ru-RU" sz="2000" b="1" spc="-60" dirty="0" smtClean="0">
                <a:latin typeface="Calibri" pitchFamily="34" charset="0"/>
              </a:rPr>
              <a:t>создаётся высокое электрическое напряжение, </a:t>
            </a:r>
          </a:p>
          <a:p>
            <a:r>
              <a:rPr lang="ru-RU" sz="2000" b="1" spc="-60" dirty="0" smtClean="0">
                <a:latin typeface="Calibri" pitchFamily="34" charset="0"/>
              </a:rPr>
              <a:t>ускоряющее электроны</a:t>
            </a:r>
            <a:r>
              <a:rPr lang="ru-RU" sz="2000" spc="-60" dirty="0" smtClean="0">
                <a:latin typeface="Calibri" pitchFamily="34" charset="0"/>
              </a:rPr>
              <a:t>.</a:t>
            </a:r>
          </a:p>
          <a:p>
            <a:r>
              <a:rPr lang="ru-RU" sz="2000" spc="-60" dirty="0" smtClean="0">
                <a:latin typeface="Calibri" pitchFamily="34" charset="0"/>
              </a:rPr>
              <a:t>Перед экраном на пути электронов ставится </a:t>
            </a:r>
            <a:r>
              <a:rPr lang="ru-RU" sz="2000" b="1" i="1" spc="-60" dirty="0" smtClean="0">
                <a:latin typeface="Calibri" pitchFamily="34" charset="0"/>
              </a:rPr>
              <a:t>маска</a:t>
            </a:r>
            <a:r>
              <a:rPr lang="ru-RU" sz="2000" spc="-60" dirty="0" smtClean="0">
                <a:latin typeface="Calibri" pitchFamily="34" charset="0"/>
              </a:rPr>
              <a:t> — тонкая металлическая пластина с большим количеством отверстий, расположенных напротив точек люминофора. Маска обеспечивает попадание электронных лучей только в точки люминофора соответствующего цвета.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ЭЛТ мониторы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785918" y="1214423"/>
            <a:ext cx="678661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60" dirty="0" smtClean="0">
                <a:latin typeface="Calibri" pitchFamily="34" charset="0"/>
              </a:rPr>
              <a:t>В большинстве современных компьютеров используются </a:t>
            </a:r>
            <a:r>
              <a:rPr lang="ru-RU" sz="2000" b="1" i="1" spc="-60" dirty="0" smtClean="0">
                <a:latin typeface="Calibri" pitchFamily="34" charset="0"/>
              </a:rPr>
              <a:t>жидкокристаллические</a:t>
            </a:r>
            <a:r>
              <a:rPr lang="ru-RU" sz="2000" spc="-60" dirty="0" smtClean="0">
                <a:latin typeface="Calibri" pitchFamily="34" charset="0"/>
              </a:rPr>
              <a:t> (ЖК/</a:t>
            </a:r>
            <a:r>
              <a:rPr lang="en-US" sz="2000" spc="-60" dirty="0" smtClean="0">
                <a:latin typeface="Calibri" pitchFamily="34" charset="0"/>
              </a:rPr>
              <a:t>LCD</a:t>
            </a:r>
            <a:r>
              <a:rPr lang="ru-RU" sz="2000" spc="-60" dirty="0" smtClean="0">
                <a:latin typeface="Calibri" pitchFamily="34" charset="0"/>
              </a:rPr>
              <a:t>) </a:t>
            </a:r>
            <a:r>
              <a:rPr lang="ru-RU" sz="2000" b="1" spc="-60" dirty="0" smtClean="0">
                <a:latin typeface="Calibri" pitchFamily="34" charset="0"/>
              </a:rPr>
              <a:t>мониторы.</a:t>
            </a:r>
          </a:p>
          <a:p>
            <a:endParaRPr lang="ru-RU" sz="1000" b="1" i="1" u="sng" spc="-60" dirty="0" smtClean="0">
              <a:latin typeface="Calibri" pitchFamily="34" charset="0"/>
            </a:endParaRPr>
          </a:p>
          <a:p>
            <a:r>
              <a:rPr lang="ru-RU" sz="2000" b="1" i="1" spc="-60" dirty="0" smtClean="0">
                <a:latin typeface="Calibri" pitchFamily="34" charset="0"/>
              </a:rPr>
              <a:t>Жидкие кристаллы</a:t>
            </a:r>
            <a:r>
              <a:rPr lang="ru-RU" sz="2000" spc="-60" dirty="0" smtClean="0">
                <a:latin typeface="Calibri" pitchFamily="34" charset="0"/>
              </a:rPr>
              <a:t> — это особое состояние некоторых органических веществ, в котором они обладают текучестью и свойством образовывать пространственные структуры, подобные кристаллическим. </a:t>
            </a:r>
          </a:p>
          <a:p>
            <a:endParaRPr lang="ru-RU" sz="1000" spc="-60" dirty="0" smtClean="0">
              <a:latin typeface="Calibri" pitchFamily="34" charset="0"/>
            </a:endParaRPr>
          </a:p>
          <a:p>
            <a:r>
              <a:rPr lang="ru-RU" sz="2000" spc="-60" dirty="0" smtClean="0">
                <a:latin typeface="Calibri" pitchFamily="34" charset="0"/>
              </a:rPr>
              <a:t>Жидкие кристаллы могут </a:t>
            </a:r>
            <a:r>
              <a:rPr lang="ru-RU" sz="2000" b="1" spc="-60" dirty="0" smtClean="0">
                <a:latin typeface="Calibri" pitchFamily="34" charset="0"/>
              </a:rPr>
              <a:t>изменять свою структуру и светооптические свойства под действием электрического напряжения. </a:t>
            </a:r>
            <a:r>
              <a:rPr lang="ru-RU" sz="2000" spc="-60" dirty="0" smtClean="0">
                <a:latin typeface="Calibri" pitchFamily="34" charset="0"/>
              </a:rPr>
              <a:t>Меняя с помощью электрического поля ориентацию групп кристаллов и используя введённые в жидкокристаллический раствор вещества, способные излучать свет под воздействием электрического поля, можно создать высококачественные изображения, передающие более </a:t>
            </a:r>
            <a:r>
              <a:rPr lang="ru-RU" sz="2000" b="1" i="1" spc="-60" dirty="0" smtClean="0">
                <a:latin typeface="Calibri" pitchFamily="34" charset="0"/>
              </a:rPr>
              <a:t>15 миллионов цветовых оттенков</a:t>
            </a:r>
            <a:r>
              <a:rPr lang="ru-RU" sz="2000" spc="-60" dirty="0" smtClean="0">
                <a:latin typeface="Calibri" pitchFamily="34" charset="0"/>
              </a:rPr>
              <a:t>.</a:t>
            </a:r>
          </a:p>
          <a:p>
            <a:endParaRPr lang="ru-RU" sz="2000" spc="-60" dirty="0" smtClean="0">
              <a:latin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ЖК мониторы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785918" y="1214423"/>
            <a:ext cx="678661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60" dirty="0" smtClean="0">
                <a:latin typeface="Calibri" pitchFamily="34" charset="0"/>
              </a:rPr>
              <a:t>В LCD-мониторах изображение формируется с помощью матрицы пикселов, состоящих из жидких кристаллов.</a:t>
            </a:r>
            <a:endParaRPr lang="en-US" sz="2000" spc="-60" dirty="0" smtClean="0">
              <a:latin typeface="Calibri" pitchFamily="34" charset="0"/>
            </a:endParaRPr>
          </a:p>
          <a:p>
            <a:endParaRPr lang="en-US" sz="800" spc="-60" dirty="0" smtClean="0">
              <a:latin typeface="Calibri" pitchFamily="34" charset="0"/>
            </a:endParaRPr>
          </a:p>
          <a:p>
            <a:r>
              <a:rPr lang="ru-RU" sz="2000" spc="-60" dirty="0" smtClean="0">
                <a:latin typeface="Calibri" pitchFamily="34" charset="0"/>
              </a:rPr>
              <a:t>Жидкие кристаллы способны изменять направление поляризации проходящего через них света. И если к кристаллу приложить внешнее напряжение, то направление поляризации изменится. Это позволяет управлять интенсивностью прошедшего света. </a:t>
            </a:r>
          </a:p>
          <a:p>
            <a:endParaRPr lang="en-US" sz="800" spc="-60" dirty="0" smtClean="0">
              <a:latin typeface="Calibri" pitchFamily="34" charset="0"/>
            </a:endParaRPr>
          </a:p>
          <a:p>
            <a:r>
              <a:rPr lang="ru-RU" sz="2000" spc="-60" dirty="0" smtClean="0">
                <a:latin typeface="Calibri" pitchFamily="34" charset="0"/>
              </a:rPr>
              <a:t>Как известно, для формирования цветного изображения необходимо наличие пикселов трех цветов: красного, зеленого и синего. Поскольку жидкие кристаллы абсолютно прозрачны, то они не могут влиять на цветовые характеристики излучения. Для этой цели применяются фильтры, выделяющие из «белого» излучения ламп подсветки необходимые спектральные компоненты.</a:t>
            </a:r>
          </a:p>
          <a:p>
            <a:endParaRPr lang="ru-RU" sz="2000" spc="-60" dirty="0" smtClean="0">
              <a:latin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ЖК мониторы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785918" y="1214423"/>
            <a:ext cx="678661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-80" dirty="0" smtClean="0">
                <a:latin typeface="Calibri" pitchFamily="34" charset="0"/>
              </a:rPr>
              <a:t>В современных LCD-панелях каждая точка матрицы состоит из трех пикселов разных цветов. </a:t>
            </a:r>
          </a:p>
          <a:p>
            <a:pPr algn="just"/>
            <a:endParaRPr lang="ru-RU" sz="2000" spc="-80" dirty="0" smtClean="0">
              <a:latin typeface="Calibri" pitchFamily="34" charset="0"/>
            </a:endParaRPr>
          </a:p>
          <a:p>
            <a:pPr algn="just"/>
            <a:r>
              <a:rPr lang="ru-RU" sz="2000" spc="-80" dirty="0" smtClean="0">
                <a:latin typeface="Calibri" pitchFamily="34" charset="0"/>
              </a:rPr>
              <a:t>Для управления работой пикселов в них встраиваются электроды с так называемыми тонкопленочными </a:t>
            </a:r>
            <a:r>
              <a:rPr lang="ru-RU" sz="2000" b="1" i="1" spc="-80" dirty="0" smtClean="0">
                <a:latin typeface="Calibri" pitchFamily="34" charset="0"/>
              </a:rPr>
              <a:t>TFT</a:t>
            </a:r>
            <a:r>
              <a:rPr lang="ru-RU" sz="2000" spc="-80" dirty="0" smtClean="0">
                <a:latin typeface="Calibri" pitchFamily="34" charset="0"/>
              </a:rPr>
              <a:t>-транзисторами, которые, во-первых, выполнены прозрачными и не влияют на пропускаемое излучение, а, во-вторых, имеют в буквальном смысле слова микроскопические размеры. Они предназначены для быстрого изменения уровня напряжения и его поддержания на электродах ячеек в промежутке между управляющими импульсами.</a:t>
            </a:r>
            <a:endParaRPr lang="ru-RU" sz="2000" dirty="0" smtClean="0">
              <a:latin typeface="Calibri" pitchFamily="34" charset="0"/>
            </a:endParaRPr>
          </a:p>
          <a:p>
            <a:pPr algn="just"/>
            <a:endParaRPr lang="ru-RU" sz="1800" spc="-80" dirty="0" smtClean="0">
              <a:latin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ЖК мониторы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ЖК мониторы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" name="Picture 7" descr="lcd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85860"/>
            <a:ext cx="6429420" cy="39726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3108" y="550070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latin typeface="Calibri" pitchFamily="34" charset="0"/>
              </a:rPr>
              <a:t>Структура жидкокристаллического TFT монитора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Gen5_wrldcomm_prnt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PPPGen5_wrldcomm_prnt</Template>
  <TotalTime>1016</TotalTime>
  <Words>887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Cambria</vt:lpstr>
      <vt:lpstr>Bookman Old Style</vt:lpstr>
      <vt:lpstr>Calibri</vt:lpstr>
      <vt:lpstr>Wingdings</vt:lpstr>
      <vt:lpstr>Constantia</vt:lpstr>
      <vt:lpstr>Symbol</vt:lpstr>
      <vt:lpstr>Times New Roman</vt:lpstr>
      <vt:lpstr>PPPGen5_wrldcomm_prnt</vt:lpstr>
      <vt:lpstr>Периферийные устройства ПК</vt:lpstr>
      <vt:lpstr>ВидеоМониторы</vt:lpstr>
      <vt:lpstr>ЭЛТ мониторы ...</vt:lpstr>
      <vt:lpstr>ЭЛТ мониторы ...</vt:lpstr>
      <vt:lpstr>ЭЛТ мониторы ...</vt:lpstr>
      <vt:lpstr>ЖК мониторы ...</vt:lpstr>
      <vt:lpstr>ЖК мониторы ...</vt:lpstr>
      <vt:lpstr>ЖК мониторы ...</vt:lpstr>
      <vt:lpstr>ЖК мониторы ...</vt:lpstr>
      <vt:lpstr>ЖК мониторы ...</vt:lpstr>
      <vt:lpstr>Параметры мониторов ...</vt:lpstr>
      <vt:lpstr>Параметры мониторов ...</vt:lpstr>
      <vt:lpstr>Подключение к компьютеру …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Периферийные устройства ПК</dc:title>
  <dc:creator>Kris</dc:creator>
  <cp:lastModifiedBy>prophetic</cp:lastModifiedBy>
  <cp:revision>141</cp:revision>
  <dcterms:created xsi:type="dcterms:W3CDTF">2010-11-01T16:59:02Z</dcterms:created>
  <dcterms:modified xsi:type="dcterms:W3CDTF">2020-12-12T05:41:45Z</dcterms:modified>
</cp:coreProperties>
</file>