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9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4.xml"/><Relationship Id="rId7" Type="http://schemas.openxmlformats.org/officeDocument/2006/relationships/slide" Target="../slides/slide9.xml"/><Relationship Id="rId2" Type="http://schemas.openxmlformats.org/officeDocument/2006/relationships/image" Target="../media/image3.jpeg"/><Relationship Id="rId1" Type="http://schemas.openxmlformats.org/officeDocument/2006/relationships/slide" Target="../slides/slide3.xml"/><Relationship Id="rId6" Type="http://schemas.openxmlformats.org/officeDocument/2006/relationships/slide" Target="../slides/slide6.xml"/><Relationship Id="rId5" Type="http://schemas.openxmlformats.org/officeDocument/2006/relationships/slide" Target="../slides/slide7.xml"/><Relationship Id="rId4" Type="http://schemas.openxmlformats.org/officeDocument/2006/relationships/slide" Target="../slides/slide8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B65BA4-AD5B-40B6-AA80-CB3FB322F8D8}" type="doc">
      <dgm:prSet loTypeId="urn:microsoft.com/office/officeart/2005/8/layout/radial5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F4E3AF-3816-4423-8AFA-A5FE9E350B90}">
      <dgm:prSet phldrT="[Текст]" custT="1"/>
      <dgm:spPr/>
      <dgm:t>
        <a:bodyPr/>
        <a:lstStyle/>
        <a:p>
          <a:r>
            <a:rPr lang="ru-RU" sz="1100" b="1" dirty="0" smtClean="0"/>
            <a:t>Виды принтеров</a:t>
          </a:r>
          <a:endParaRPr lang="ru-RU" sz="1100" b="1" dirty="0"/>
        </a:p>
      </dgm:t>
    </dgm:pt>
    <dgm:pt modelId="{55E94A21-8BE5-4471-88B2-D074818AFDD6}" type="parTrans" cxnId="{4BEEDFFC-558E-436C-B151-D93E8535B532}">
      <dgm:prSet/>
      <dgm:spPr/>
      <dgm:t>
        <a:bodyPr/>
        <a:lstStyle/>
        <a:p>
          <a:endParaRPr lang="ru-RU"/>
        </a:p>
      </dgm:t>
    </dgm:pt>
    <dgm:pt modelId="{3AC0D3E4-9E65-41D8-83FB-65AFB0F6AD41}" type="sibTrans" cxnId="{4BEEDFFC-558E-436C-B151-D93E8535B532}">
      <dgm:prSet/>
      <dgm:spPr/>
      <dgm:t>
        <a:bodyPr/>
        <a:lstStyle/>
        <a:p>
          <a:endParaRPr lang="ru-RU"/>
        </a:p>
      </dgm:t>
    </dgm:pt>
    <dgm:pt modelId="{BE6DE661-AE02-4BBA-A945-DAF9EB229E9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7030A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ru-RU" b="1" dirty="0" smtClean="0"/>
            <a:t>Матричный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1" action="ppaction://hlinksldjump"/>
          </dgm14:cNvPr>
        </a:ext>
      </dgm:extLst>
    </dgm:pt>
    <dgm:pt modelId="{991E1A30-FB6A-4282-BC8A-EF1CB92D5A49}" type="parTrans" cxnId="{DC264BA3-7517-4750-8B11-061877038099}">
      <dgm:prSet/>
      <dgm:spPr/>
      <dgm:t>
        <a:bodyPr/>
        <a:lstStyle/>
        <a:p>
          <a:endParaRPr lang="ru-RU"/>
        </a:p>
      </dgm:t>
    </dgm:pt>
    <dgm:pt modelId="{7EAB855B-BC1C-4D72-8A3F-1E90EE372B8D}" type="sibTrans" cxnId="{DC264BA3-7517-4750-8B11-061877038099}">
      <dgm:prSet/>
      <dgm:spPr/>
      <dgm:t>
        <a:bodyPr/>
        <a:lstStyle/>
        <a:p>
          <a:endParaRPr lang="ru-RU"/>
        </a:p>
      </dgm:t>
    </dgm:pt>
    <dgm:pt modelId="{D183B087-E545-452F-A162-8387253339F4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ru-RU" b="1" dirty="0" smtClean="0"/>
            <a:t>Струйный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3" action="ppaction://hlinksldjump"/>
          </dgm14:cNvPr>
        </a:ext>
      </dgm:extLst>
    </dgm:pt>
    <dgm:pt modelId="{9406AA19-DE14-4820-81F0-69988C244507}" type="parTrans" cxnId="{2CA8364B-7099-47B0-A26E-F64E16513C27}">
      <dgm:prSet/>
      <dgm:spPr/>
      <dgm:t>
        <a:bodyPr/>
        <a:lstStyle/>
        <a:p>
          <a:endParaRPr lang="ru-RU"/>
        </a:p>
      </dgm:t>
    </dgm:pt>
    <dgm:pt modelId="{2DE83203-A8D5-4D45-ACB3-6CCD04E8216B}" type="sibTrans" cxnId="{2CA8364B-7099-47B0-A26E-F64E16513C27}">
      <dgm:prSet/>
      <dgm:spPr/>
      <dgm:t>
        <a:bodyPr/>
        <a:lstStyle/>
        <a:p>
          <a:endParaRPr lang="ru-RU"/>
        </a:p>
      </dgm:t>
    </dgm:pt>
    <dgm:pt modelId="{AE2A1BC9-9E19-4924-9149-E383337DFCFC}">
      <dgm:prSet phldrT="[Текст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00206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ru-RU" b="1" dirty="0" smtClean="0"/>
            <a:t>Светодиодный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4" action="ppaction://hlinksldjump"/>
          </dgm14:cNvPr>
        </a:ext>
      </dgm:extLst>
    </dgm:pt>
    <dgm:pt modelId="{6A5384A1-A96E-4CDB-BD18-62EDEBB1F4D0}" type="parTrans" cxnId="{2B9BD570-AAFD-4676-9BCA-B77048643A14}">
      <dgm:prSet/>
      <dgm:spPr/>
      <dgm:t>
        <a:bodyPr/>
        <a:lstStyle/>
        <a:p>
          <a:endParaRPr lang="ru-RU"/>
        </a:p>
      </dgm:t>
    </dgm:pt>
    <dgm:pt modelId="{8262D6D2-DA35-4EEA-A637-787F55C8DA64}" type="sibTrans" cxnId="{2B9BD570-AAFD-4676-9BCA-B77048643A14}">
      <dgm:prSet/>
      <dgm:spPr/>
      <dgm:t>
        <a:bodyPr/>
        <a:lstStyle/>
        <a:p>
          <a:endParaRPr lang="ru-RU"/>
        </a:p>
      </dgm:t>
    </dgm:pt>
    <dgm:pt modelId="{6F492E4F-F74C-46D4-B143-52F79C41484E}">
      <dgm:prSet phldrT="[Текст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gm:spPr>
      <dgm:t>
        <a:bodyPr/>
        <a:lstStyle/>
        <a:p>
          <a:r>
            <a:rPr lang="ru-RU" b="1" dirty="0" smtClean="0"/>
            <a:t>Лазерный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5" action="ppaction://hlinksldjump"/>
          </dgm14:cNvPr>
        </a:ext>
      </dgm:extLst>
    </dgm:pt>
    <dgm:pt modelId="{DF74CF7C-D95E-4944-B731-3C8827982104}" type="parTrans" cxnId="{6E5DA857-98AA-4664-AC8D-AAE505551502}">
      <dgm:prSet/>
      <dgm:spPr/>
      <dgm:t>
        <a:bodyPr/>
        <a:lstStyle/>
        <a:p>
          <a:endParaRPr lang="ru-RU"/>
        </a:p>
      </dgm:t>
    </dgm:pt>
    <dgm:pt modelId="{A6AC2341-0C0A-4B53-BBB2-79B0D45C506B}" type="sibTrans" cxnId="{6E5DA857-98AA-4664-AC8D-AAE505551502}">
      <dgm:prSet/>
      <dgm:spPr/>
      <dgm:t>
        <a:bodyPr/>
        <a:lstStyle/>
        <a:p>
          <a:endParaRPr lang="ru-RU"/>
        </a:p>
      </dgm:t>
    </dgm:pt>
    <dgm:pt modelId="{BA2F4440-2B4C-4DBA-B4C7-CD16F95A06ED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/>
            <a:t>Струйный с СНПЧ</a:t>
          </a:r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6" action="ppaction://hlinksldjump"/>
          </dgm14:cNvPr>
        </a:ext>
      </dgm:extLst>
    </dgm:pt>
    <dgm:pt modelId="{4D8871FD-2B58-4BFD-95BF-A9984DF615F7}" type="parTrans" cxnId="{E71D03D7-74EF-4DD5-B6B7-B43A8FAF65BF}">
      <dgm:prSet/>
      <dgm:spPr/>
      <dgm:t>
        <a:bodyPr/>
        <a:lstStyle/>
        <a:p>
          <a:endParaRPr lang="ru-RU"/>
        </a:p>
      </dgm:t>
    </dgm:pt>
    <dgm:pt modelId="{AA258D07-8A25-497F-A859-29A8DA3688FC}" type="sibTrans" cxnId="{E71D03D7-74EF-4DD5-B6B7-B43A8FAF65BF}">
      <dgm:prSet/>
      <dgm:spPr/>
      <dgm:t>
        <a:bodyPr/>
        <a:lstStyle/>
        <a:p>
          <a:endParaRPr lang="ru-RU"/>
        </a:p>
      </dgm:t>
    </dgm:pt>
    <dgm:pt modelId="{987C7865-17D6-4913-AADF-5161E9A85D11}">
      <dgm:prSet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Другие виды принтеров</a:t>
          </a:r>
          <a:endParaRPr lang="ru-RU" b="1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7" action="ppaction://hlinksldjump"/>
          </dgm14:cNvPr>
        </a:ext>
      </dgm:extLst>
    </dgm:pt>
    <dgm:pt modelId="{C1C64298-9E1A-4B38-98B4-B21A6A5D1F29}" type="parTrans" cxnId="{4557337D-8F00-432D-B7EC-B35D9F90337E}">
      <dgm:prSet/>
      <dgm:spPr/>
      <dgm:t>
        <a:bodyPr/>
        <a:lstStyle/>
        <a:p>
          <a:endParaRPr lang="ru-RU"/>
        </a:p>
      </dgm:t>
    </dgm:pt>
    <dgm:pt modelId="{439F1B93-E66E-4607-8800-7022F4AB3ADA}" type="sibTrans" cxnId="{4557337D-8F00-432D-B7EC-B35D9F90337E}">
      <dgm:prSet/>
      <dgm:spPr/>
      <dgm:t>
        <a:bodyPr/>
        <a:lstStyle/>
        <a:p>
          <a:endParaRPr lang="ru-RU"/>
        </a:p>
      </dgm:t>
    </dgm:pt>
    <dgm:pt modelId="{B4EAF403-8149-48A4-BB49-7A45BAF0202B}">
      <dgm:prSet custT="1"/>
      <dgm:spPr>
        <a:solidFill>
          <a:srgbClr val="C00000"/>
        </a:solidFill>
      </dgm:spPr>
      <dgm:t>
        <a:bodyPr/>
        <a:lstStyle/>
        <a:p>
          <a:r>
            <a:rPr lang="ru-RU" sz="1050" b="1" dirty="0" smtClean="0"/>
            <a:t>3-</a:t>
          </a:r>
          <a:r>
            <a:rPr lang="en-US" sz="1050" b="1" dirty="0" smtClean="0"/>
            <a:t>D</a:t>
          </a:r>
          <a:r>
            <a:rPr lang="ru-RU" sz="1000" dirty="0" smtClean="0"/>
            <a:t> </a:t>
          </a:r>
          <a:endParaRPr lang="ru-RU" sz="1000" dirty="0"/>
        </a:p>
      </dgm:t>
      <dgm:extLst>
        <a:ext uri="{E40237B7-FDA0-4F09-8148-C483321AD2D9}">
          <dgm14:cNvPr xmlns:dgm14="http://schemas.microsoft.com/office/drawing/2010/diagram" xmlns="" id="0" name="">
            <a:hlinkClick xmlns:r="http://schemas.openxmlformats.org/officeDocument/2006/relationships" r:id="rId8" action="ppaction://hlinksldjump"/>
          </dgm14:cNvPr>
        </a:ext>
      </dgm:extLst>
    </dgm:pt>
    <dgm:pt modelId="{DA0E70FF-70EF-4259-B00C-C02CBCBFE5FD}" type="parTrans" cxnId="{60498D70-0528-4FF7-9B0F-2AF47A2DD2A1}">
      <dgm:prSet/>
      <dgm:spPr/>
      <dgm:t>
        <a:bodyPr/>
        <a:lstStyle/>
        <a:p>
          <a:endParaRPr lang="ru-RU"/>
        </a:p>
      </dgm:t>
    </dgm:pt>
    <dgm:pt modelId="{7D75F9C5-E888-4D65-93A9-1E21BCCE213C}" type="sibTrans" cxnId="{60498D70-0528-4FF7-9B0F-2AF47A2DD2A1}">
      <dgm:prSet/>
      <dgm:spPr/>
      <dgm:t>
        <a:bodyPr/>
        <a:lstStyle/>
        <a:p>
          <a:endParaRPr lang="ru-RU"/>
        </a:p>
      </dgm:t>
    </dgm:pt>
    <dgm:pt modelId="{AC4E880A-0446-41C5-883F-E5C0AB536ACB}" type="pres">
      <dgm:prSet presAssocID="{08B65BA4-AD5B-40B6-AA80-CB3FB322F8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429B35-4173-4799-A454-9C166654C203}" type="pres">
      <dgm:prSet presAssocID="{6FF4E3AF-3816-4423-8AFA-A5FE9E350B90}" presName="centerShape" presStyleLbl="node0" presStyleIdx="0" presStyleCnt="1"/>
      <dgm:spPr/>
      <dgm:t>
        <a:bodyPr/>
        <a:lstStyle/>
        <a:p>
          <a:endParaRPr lang="ru-RU"/>
        </a:p>
      </dgm:t>
    </dgm:pt>
    <dgm:pt modelId="{C6163FBF-C02D-41E7-A093-F2919A33DC9E}" type="pres">
      <dgm:prSet presAssocID="{991E1A30-FB6A-4282-BC8A-EF1CB92D5A49}" presName="parTrans" presStyleLbl="sibTrans2D1" presStyleIdx="0" presStyleCnt="7"/>
      <dgm:spPr/>
      <dgm:t>
        <a:bodyPr/>
        <a:lstStyle/>
        <a:p>
          <a:endParaRPr lang="ru-RU"/>
        </a:p>
      </dgm:t>
    </dgm:pt>
    <dgm:pt modelId="{34F64CAD-333C-4C19-BD93-8AA023C15679}" type="pres">
      <dgm:prSet presAssocID="{991E1A30-FB6A-4282-BC8A-EF1CB92D5A49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8F6B29AD-6EBA-48B1-95F3-30C7C849C991}" type="pres">
      <dgm:prSet presAssocID="{BE6DE661-AE02-4BBA-A945-DAF9EB229E98}" presName="node" presStyleLbl="node1" presStyleIdx="0" presStyleCnt="7" custRadScaleRad="95084" custRadScaleInc="-11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5A9642-DEAC-4F2A-9D7C-90610D0721CF}" type="pres">
      <dgm:prSet presAssocID="{9406AA19-DE14-4820-81F0-69988C244507}" presName="parTrans" presStyleLbl="sibTrans2D1" presStyleIdx="1" presStyleCnt="7"/>
      <dgm:spPr/>
      <dgm:t>
        <a:bodyPr/>
        <a:lstStyle/>
        <a:p>
          <a:endParaRPr lang="ru-RU"/>
        </a:p>
      </dgm:t>
    </dgm:pt>
    <dgm:pt modelId="{52C676CC-A478-46B9-A056-578A80C76C54}" type="pres">
      <dgm:prSet presAssocID="{9406AA19-DE14-4820-81F0-69988C244507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6BD978BC-9EAA-4CB2-8DE7-8FBE9A4CE33A}" type="pres">
      <dgm:prSet presAssocID="{D183B087-E545-452F-A162-8387253339F4}" presName="node" presStyleLbl="node1" presStyleIdx="1" presStyleCnt="7" custRadScaleRad="98549" custRadScaleInc="-399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71049-5D38-4DC3-878E-A79A9EF479A2}" type="pres">
      <dgm:prSet presAssocID="{4D8871FD-2B58-4BFD-95BF-A9984DF615F7}" presName="parTrans" presStyleLbl="sibTrans2D1" presStyleIdx="2" presStyleCnt="7"/>
      <dgm:spPr/>
      <dgm:t>
        <a:bodyPr/>
        <a:lstStyle/>
        <a:p>
          <a:endParaRPr lang="ru-RU"/>
        </a:p>
      </dgm:t>
    </dgm:pt>
    <dgm:pt modelId="{E5448F7C-3F13-4CD2-8BBB-741456D303B8}" type="pres">
      <dgm:prSet presAssocID="{4D8871FD-2B58-4BFD-95BF-A9984DF615F7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D3649A13-6DFA-411E-826B-A7175507BF0E}" type="pres">
      <dgm:prSet presAssocID="{BA2F4440-2B4C-4DBA-B4C7-CD16F95A06ED}" presName="node" presStyleLbl="node1" presStyleIdx="2" presStyleCnt="7" custRadScaleRad="93719" custRadScaleInc="587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256AB-40A4-47C4-9B9B-E8030F929BBB}" type="pres">
      <dgm:prSet presAssocID="{DA0E70FF-70EF-4259-B00C-C02CBCBFE5FD}" presName="parTrans" presStyleLbl="sibTrans2D1" presStyleIdx="3" presStyleCnt="7"/>
      <dgm:spPr/>
      <dgm:t>
        <a:bodyPr/>
        <a:lstStyle/>
        <a:p>
          <a:endParaRPr lang="ru-RU"/>
        </a:p>
      </dgm:t>
    </dgm:pt>
    <dgm:pt modelId="{3E995199-0BF3-414A-912E-FF4C6BA6996E}" type="pres">
      <dgm:prSet presAssocID="{DA0E70FF-70EF-4259-B00C-C02CBCBFE5FD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B560DA87-FC85-4E2C-84BB-A4FF54E770FD}" type="pres">
      <dgm:prSet presAssocID="{B4EAF403-8149-48A4-BB49-7A45BAF0202B}" presName="node" presStyleLbl="node1" presStyleIdx="3" presStyleCnt="7" custRadScaleRad="99542" custRadScaleInc="-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84DD1-1312-4D8F-83CA-E86474444CCF}" type="pres">
      <dgm:prSet presAssocID="{C1C64298-9E1A-4B38-98B4-B21A6A5D1F29}" presName="parTrans" presStyleLbl="sibTrans2D1" presStyleIdx="4" presStyleCnt="7"/>
      <dgm:spPr/>
      <dgm:t>
        <a:bodyPr/>
        <a:lstStyle/>
        <a:p>
          <a:endParaRPr lang="ru-RU"/>
        </a:p>
      </dgm:t>
    </dgm:pt>
    <dgm:pt modelId="{0F76BDC9-2477-427F-B837-9CE6A4A1082E}" type="pres">
      <dgm:prSet presAssocID="{C1C64298-9E1A-4B38-98B4-B21A6A5D1F29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A5D9F22C-C509-4CD5-8DE0-BDB0C23C4FD1}" type="pres">
      <dgm:prSet presAssocID="{987C7865-17D6-4913-AADF-5161E9A85D11}" presName="node" presStyleLbl="node1" presStyleIdx="4" presStyleCnt="7" custRadScaleRad="95465" custRadScaleInc="-9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355A09-2495-4151-8ED8-37B488CEC196}" type="pres">
      <dgm:prSet presAssocID="{6A5384A1-A96E-4CDB-BD18-62EDEBB1F4D0}" presName="parTrans" presStyleLbl="sibTrans2D1" presStyleIdx="5" presStyleCnt="7"/>
      <dgm:spPr/>
      <dgm:t>
        <a:bodyPr/>
        <a:lstStyle/>
        <a:p>
          <a:endParaRPr lang="ru-RU"/>
        </a:p>
      </dgm:t>
    </dgm:pt>
    <dgm:pt modelId="{C372F21E-AA7B-457D-8325-BB689A06E318}" type="pres">
      <dgm:prSet presAssocID="{6A5384A1-A96E-4CDB-BD18-62EDEBB1F4D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3CC4FFC7-AD41-45C5-A34B-0FFE3484061D}" type="pres">
      <dgm:prSet presAssocID="{AE2A1BC9-9E19-4924-9149-E383337DFCFC}" presName="node" presStyleLbl="node1" presStyleIdx="5" presStyleCnt="7" custRadScaleRad="90531" custRadScaleInc="-6053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227A0F-DB35-47EC-9E54-45BA8A78E696}" type="pres">
      <dgm:prSet presAssocID="{DF74CF7C-D95E-4944-B731-3C8827982104}" presName="parTrans" presStyleLbl="sibTrans2D1" presStyleIdx="6" presStyleCnt="7"/>
      <dgm:spPr/>
      <dgm:t>
        <a:bodyPr/>
        <a:lstStyle/>
        <a:p>
          <a:endParaRPr lang="ru-RU"/>
        </a:p>
      </dgm:t>
    </dgm:pt>
    <dgm:pt modelId="{CB873401-C906-4E0B-A6A7-C110FB693B3E}" type="pres">
      <dgm:prSet presAssocID="{DF74CF7C-D95E-4944-B731-3C8827982104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9336095E-43CE-426A-A470-D2BA8B56CBBA}" type="pres">
      <dgm:prSet presAssocID="{6F492E4F-F74C-46D4-B143-52F79C41484E}" presName="node" presStyleLbl="node1" presStyleIdx="6" presStyleCnt="7" custRadScaleRad="95945" custRadScaleInc="397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E35995-3C97-4113-A5CD-C8B1FFBBCF9F}" type="presOf" srcId="{DA0E70FF-70EF-4259-B00C-C02CBCBFE5FD}" destId="{A27256AB-40A4-47C4-9B9B-E8030F929BBB}" srcOrd="0" destOrd="0" presId="urn:microsoft.com/office/officeart/2005/8/layout/radial5"/>
    <dgm:cxn modelId="{70DB7722-25FE-411E-87F4-930D88A44D66}" type="presOf" srcId="{C1C64298-9E1A-4B38-98B4-B21A6A5D1F29}" destId="{0F76BDC9-2477-427F-B837-9CE6A4A1082E}" srcOrd="1" destOrd="0" presId="urn:microsoft.com/office/officeart/2005/8/layout/radial5"/>
    <dgm:cxn modelId="{B00216DC-1F50-4B5C-8885-5FE0D2697AA5}" type="presOf" srcId="{991E1A30-FB6A-4282-BC8A-EF1CB92D5A49}" destId="{34F64CAD-333C-4C19-BD93-8AA023C15679}" srcOrd="1" destOrd="0" presId="urn:microsoft.com/office/officeart/2005/8/layout/radial5"/>
    <dgm:cxn modelId="{4557337D-8F00-432D-B7EC-B35D9F90337E}" srcId="{6FF4E3AF-3816-4423-8AFA-A5FE9E350B90}" destId="{987C7865-17D6-4913-AADF-5161E9A85D11}" srcOrd="4" destOrd="0" parTransId="{C1C64298-9E1A-4B38-98B4-B21A6A5D1F29}" sibTransId="{439F1B93-E66E-4607-8800-7022F4AB3ADA}"/>
    <dgm:cxn modelId="{166ABF2C-D856-4837-B31D-A0C8C73975F5}" type="presOf" srcId="{6FF4E3AF-3816-4423-8AFA-A5FE9E350B90}" destId="{87429B35-4173-4799-A454-9C166654C203}" srcOrd="0" destOrd="0" presId="urn:microsoft.com/office/officeart/2005/8/layout/radial5"/>
    <dgm:cxn modelId="{6E5DA857-98AA-4664-AC8D-AAE505551502}" srcId="{6FF4E3AF-3816-4423-8AFA-A5FE9E350B90}" destId="{6F492E4F-F74C-46D4-B143-52F79C41484E}" srcOrd="6" destOrd="0" parTransId="{DF74CF7C-D95E-4944-B731-3C8827982104}" sibTransId="{A6AC2341-0C0A-4B53-BBB2-79B0D45C506B}"/>
    <dgm:cxn modelId="{3E65A01B-C89F-483D-8C9B-49DC09FE8E63}" type="presOf" srcId="{D183B087-E545-452F-A162-8387253339F4}" destId="{6BD978BC-9EAA-4CB2-8DE7-8FBE9A4CE33A}" srcOrd="0" destOrd="0" presId="urn:microsoft.com/office/officeart/2005/8/layout/radial5"/>
    <dgm:cxn modelId="{5DF9A8EA-ADA2-4721-B00B-FC2D585EA773}" type="presOf" srcId="{C1C64298-9E1A-4B38-98B4-B21A6A5D1F29}" destId="{F1584DD1-1312-4D8F-83CA-E86474444CCF}" srcOrd="0" destOrd="0" presId="urn:microsoft.com/office/officeart/2005/8/layout/radial5"/>
    <dgm:cxn modelId="{E2376067-926C-40DF-8487-DD2DE7AA4DB9}" type="presOf" srcId="{991E1A30-FB6A-4282-BC8A-EF1CB92D5A49}" destId="{C6163FBF-C02D-41E7-A093-F2919A33DC9E}" srcOrd="0" destOrd="0" presId="urn:microsoft.com/office/officeart/2005/8/layout/radial5"/>
    <dgm:cxn modelId="{B7EC5C58-5A66-4497-A254-1266EC5AABD4}" type="presOf" srcId="{9406AA19-DE14-4820-81F0-69988C244507}" destId="{235A9642-DEAC-4F2A-9D7C-90610D0721CF}" srcOrd="0" destOrd="0" presId="urn:microsoft.com/office/officeart/2005/8/layout/radial5"/>
    <dgm:cxn modelId="{E71D03D7-74EF-4DD5-B6B7-B43A8FAF65BF}" srcId="{6FF4E3AF-3816-4423-8AFA-A5FE9E350B90}" destId="{BA2F4440-2B4C-4DBA-B4C7-CD16F95A06ED}" srcOrd="2" destOrd="0" parTransId="{4D8871FD-2B58-4BFD-95BF-A9984DF615F7}" sibTransId="{AA258D07-8A25-497F-A859-29A8DA3688FC}"/>
    <dgm:cxn modelId="{DC264BA3-7517-4750-8B11-061877038099}" srcId="{6FF4E3AF-3816-4423-8AFA-A5FE9E350B90}" destId="{BE6DE661-AE02-4BBA-A945-DAF9EB229E98}" srcOrd="0" destOrd="0" parTransId="{991E1A30-FB6A-4282-BC8A-EF1CB92D5A49}" sibTransId="{7EAB855B-BC1C-4D72-8A3F-1E90EE372B8D}"/>
    <dgm:cxn modelId="{FC90070C-274A-425B-9091-BAC3C76CCF57}" type="presOf" srcId="{AE2A1BC9-9E19-4924-9149-E383337DFCFC}" destId="{3CC4FFC7-AD41-45C5-A34B-0FFE3484061D}" srcOrd="0" destOrd="0" presId="urn:microsoft.com/office/officeart/2005/8/layout/radial5"/>
    <dgm:cxn modelId="{37225293-51FC-45F0-9D71-3ADA63D024C7}" type="presOf" srcId="{9406AA19-DE14-4820-81F0-69988C244507}" destId="{52C676CC-A478-46B9-A056-578A80C76C54}" srcOrd="1" destOrd="0" presId="urn:microsoft.com/office/officeart/2005/8/layout/radial5"/>
    <dgm:cxn modelId="{C44E04EC-547E-46C8-B15D-5B7463E88338}" type="presOf" srcId="{BA2F4440-2B4C-4DBA-B4C7-CD16F95A06ED}" destId="{D3649A13-6DFA-411E-826B-A7175507BF0E}" srcOrd="0" destOrd="0" presId="urn:microsoft.com/office/officeart/2005/8/layout/radial5"/>
    <dgm:cxn modelId="{2B9BD570-AAFD-4676-9BCA-B77048643A14}" srcId="{6FF4E3AF-3816-4423-8AFA-A5FE9E350B90}" destId="{AE2A1BC9-9E19-4924-9149-E383337DFCFC}" srcOrd="5" destOrd="0" parTransId="{6A5384A1-A96E-4CDB-BD18-62EDEBB1F4D0}" sibTransId="{8262D6D2-DA35-4EEA-A637-787F55C8DA64}"/>
    <dgm:cxn modelId="{D016F0D7-5D63-497F-A374-FA5D63EEBF47}" type="presOf" srcId="{BE6DE661-AE02-4BBA-A945-DAF9EB229E98}" destId="{8F6B29AD-6EBA-48B1-95F3-30C7C849C991}" srcOrd="0" destOrd="0" presId="urn:microsoft.com/office/officeart/2005/8/layout/radial5"/>
    <dgm:cxn modelId="{93E460B4-9994-462D-B9B2-4B9F5A49017D}" type="presOf" srcId="{08B65BA4-AD5B-40B6-AA80-CB3FB322F8D8}" destId="{AC4E880A-0446-41C5-883F-E5C0AB536ACB}" srcOrd="0" destOrd="0" presId="urn:microsoft.com/office/officeart/2005/8/layout/radial5"/>
    <dgm:cxn modelId="{91A2B7BD-9F5D-44E1-9217-C4903C054017}" type="presOf" srcId="{6F492E4F-F74C-46D4-B143-52F79C41484E}" destId="{9336095E-43CE-426A-A470-D2BA8B56CBBA}" srcOrd="0" destOrd="0" presId="urn:microsoft.com/office/officeart/2005/8/layout/radial5"/>
    <dgm:cxn modelId="{60498D70-0528-4FF7-9B0F-2AF47A2DD2A1}" srcId="{6FF4E3AF-3816-4423-8AFA-A5FE9E350B90}" destId="{B4EAF403-8149-48A4-BB49-7A45BAF0202B}" srcOrd="3" destOrd="0" parTransId="{DA0E70FF-70EF-4259-B00C-C02CBCBFE5FD}" sibTransId="{7D75F9C5-E888-4D65-93A9-1E21BCCE213C}"/>
    <dgm:cxn modelId="{73FC724A-B583-4004-BE97-38555259C56A}" type="presOf" srcId="{6A5384A1-A96E-4CDB-BD18-62EDEBB1F4D0}" destId="{C372F21E-AA7B-457D-8325-BB689A06E318}" srcOrd="1" destOrd="0" presId="urn:microsoft.com/office/officeart/2005/8/layout/radial5"/>
    <dgm:cxn modelId="{D245BEE5-8DC4-458C-A8F6-72E3D9A2D129}" type="presOf" srcId="{4D8871FD-2B58-4BFD-95BF-A9984DF615F7}" destId="{9E171049-5D38-4DC3-878E-A79A9EF479A2}" srcOrd="0" destOrd="0" presId="urn:microsoft.com/office/officeart/2005/8/layout/radial5"/>
    <dgm:cxn modelId="{2CA8364B-7099-47B0-A26E-F64E16513C27}" srcId="{6FF4E3AF-3816-4423-8AFA-A5FE9E350B90}" destId="{D183B087-E545-452F-A162-8387253339F4}" srcOrd="1" destOrd="0" parTransId="{9406AA19-DE14-4820-81F0-69988C244507}" sibTransId="{2DE83203-A8D5-4D45-ACB3-6CCD04E8216B}"/>
    <dgm:cxn modelId="{6053DA41-7C6C-4A64-B228-C13777EC6ADB}" type="presOf" srcId="{4D8871FD-2B58-4BFD-95BF-A9984DF615F7}" destId="{E5448F7C-3F13-4CD2-8BBB-741456D303B8}" srcOrd="1" destOrd="0" presId="urn:microsoft.com/office/officeart/2005/8/layout/radial5"/>
    <dgm:cxn modelId="{65F2498C-4B43-4C32-B01A-90D727C35234}" type="presOf" srcId="{DF74CF7C-D95E-4944-B731-3C8827982104}" destId="{CB873401-C906-4E0B-A6A7-C110FB693B3E}" srcOrd="1" destOrd="0" presId="urn:microsoft.com/office/officeart/2005/8/layout/radial5"/>
    <dgm:cxn modelId="{48B0B592-FE06-45B8-B14D-235CE548E70C}" type="presOf" srcId="{DF74CF7C-D95E-4944-B731-3C8827982104}" destId="{D9227A0F-DB35-47EC-9E54-45BA8A78E696}" srcOrd="0" destOrd="0" presId="urn:microsoft.com/office/officeart/2005/8/layout/radial5"/>
    <dgm:cxn modelId="{BC815C1D-748D-47C3-B1B6-9379141E26AC}" type="presOf" srcId="{DA0E70FF-70EF-4259-B00C-C02CBCBFE5FD}" destId="{3E995199-0BF3-414A-912E-FF4C6BA6996E}" srcOrd="1" destOrd="0" presId="urn:microsoft.com/office/officeart/2005/8/layout/radial5"/>
    <dgm:cxn modelId="{CCDE6907-4193-47D0-B671-1D069033BC4E}" type="presOf" srcId="{B4EAF403-8149-48A4-BB49-7A45BAF0202B}" destId="{B560DA87-FC85-4E2C-84BB-A4FF54E770FD}" srcOrd="0" destOrd="0" presId="urn:microsoft.com/office/officeart/2005/8/layout/radial5"/>
    <dgm:cxn modelId="{4BEEDFFC-558E-436C-B151-D93E8535B532}" srcId="{08B65BA4-AD5B-40B6-AA80-CB3FB322F8D8}" destId="{6FF4E3AF-3816-4423-8AFA-A5FE9E350B90}" srcOrd="0" destOrd="0" parTransId="{55E94A21-8BE5-4471-88B2-D074818AFDD6}" sibTransId="{3AC0D3E4-9E65-41D8-83FB-65AFB0F6AD41}"/>
    <dgm:cxn modelId="{75B27C67-1026-4511-86E2-FBB32DE69122}" type="presOf" srcId="{987C7865-17D6-4913-AADF-5161E9A85D11}" destId="{A5D9F22C-C509-4CD5-8DE0-BDB0C23C4FD1}" srcOrd="0" destOrd="0" presId="urn:microsoft.com/office/officeart/2005/8/layout/radial5"/>
    <dgm:cxn modelId="{508A29B3-7FCB-442D-BC72-3AE2BED9E326}" type="presOf" srcId="{6A5384A1-A96E-4CDB-BD18-62EDEBB1F4D0}" destId="{63355A09-2495-4151-8ED8-37B488CEC196}" srcOrd="0" destOrd="0" presId="urn:microsoft.com/office/officeart/2005/8/layout/radial5"/>
    <dgm:cxn modelId="{D6BCF9EB-11C9-40E8-A91C-EB118657756D}" type="presParOf" srcId="{AC4E880A-0446-41C5-883F-E5C0AB536ACB}" destId="{87429B35-4173-4799-A454-9C166654C203}" srcOrd="0" destOrd="0" presId="urn:microsoft.com/office/officeart/2005/8/layout/radial5"/>
    <dgm:cxn modelId="{256239A3-DCE2-4C28-9F5E-26DB15EEBC3F}" type="presParOf" srcId="{AC4E880A-0446-41C5-883F-E5C0AB536ACB}" destId="{C6163FBF-C02D-41E7-A093-F2919A33DC9E}" srcOrd="1" destOrd="0" presId="urn:microsoft.com/office/officeart/2005/8/layout/radial5"/>
    <dgm:cxn modelId="{F8C7C273-89DC-4994-9017-BD04E2536BB7}" type="presParOf" srcId="{C6163FBF-C02D-41E7-A093-F2919A33DC9E}" destId="{34F64CAD-333C-4C19-BD93-8AA023C15679}" srcOrd="0" destOrd="0" presId="urn:microsoft.com/office/officeart/2005/8/layout/radial5"/>
    <dgm:cxn modelId="{87193F82-4D99-4A10-806D-F436A538C6B3}" type="presParOf" srcId="{AC4E880A-0446-41C5-883F-E5C0AB536ACB}" destId="{8F6B29AD-6EBA-48B1-95F3-30C7C849C991}" srcOrd="2" destOrd="0" presId="urn:microsoft.com/office/officeart/2005/8/layout/radial5"/>
    <dgm:cxn modelId="{0DB8CA42-74EE-4A00-BC24-143F74F92E7F}" type="presParOf" srcId="{AC4E880A-0446-41C5-883F-E5C0AB536ACB}" destId="{235A9642-DEAC-4F2A-9D7C-90610D0721CF}" srcOrd="3" destOrd="0" presId="urn:microsoft.com/office/officeart/2005/8/layout/radial5"/>
    <dgm:cxn modelId="{1CD6A7DC-CC3F-4682-B4A3-351F1D91DEFB}" type="presParOf" srcId="{235A9642-DEAC-4F2A-9D7C-90610D0721CF}" destId="{52C676CC-A478-46B9-A056-578A80C76C54}" srcOrd="0" destOrd="0" presId="urn:microsoft.com/office/officeart/2005/8/layout/radial5"/>
    <dgm:cxn modelId="{F7360196-8374-42A0-AFCB-2572C38C0113}" type="presParOf" srcId="{AC4E880A-0446-41C5-883F-E5C0AB536ACB}" destId="{6BD978BC-9EAA-4CB2-8DE7-8FBE9A4CE33A}" srcOrd="4" destOrd="0" presId="urn:microsoft.com/office/officeart/2005/8/layout/radial5"/>
    <dgm:cxn modelId="{73BE3043-EC64-4D69-818A-78B09D4D6798}" type="presParOf" srcId="{AC4E880A-0446-41C5-883F-E5C0AB536ACB}" destId="{9E171049-5D38-4DC3-878E-A79A9EF479A2}" srcOrd="5" destOrd="0" presId="urn:microsoft.com/office/officeart/2005/8/layout/radial5"/>
    <dgm:cxn modelId="{081D9048-E6D2-430A-8186-EC08F5A7E194}" type="presParOf" srcId="{9E171049-5D38-4DC3-878E-A79A9EF479A2}" destId="{E5448F7C-3F13-4CD2-8BBB-741456D303B8}" srcOrd="0" destOrd="0" presId="urn:microsoft.com/office/officeart/2005/8/layout/radial5"/>
    <dgm:cxn modelId="{99F315F7-6E8E-4E72-807E-4874B592AC94}" type="presParOf" srcId="{AC4E880A-0446-41C5-883F-E5C0AB536ACB}" destId="{D3649A13-6DFA-411E-826B-A7175507BF0E}" srcOrd="6" destOrd="0" presId="urn:microsoft.com/office/officeart/2005/8/layout/radial5"/>
    <dgm:cxn modelId="{102A81F4-A66D-4225-89B7-D9C193D68CD8}" type="presParOf" srcId="{AC4E880A-0446-41C5-883F-E5C0AB536ACB}" destId="{A27256AB-40A4-47C4-9B9B-E8030F929BBB}" srcOrd="7" destOrd="0" presId="urn:microsoft.com/office/officeart/2005/8/layout/radial5"/>
    <dgm:cxn modelId="{1251F324-3682-4CA1-A940-F58FA05CA5BF}" type="presParOf" srcId="{A27256AB-40A4-47C4-9B9B-E8030F929BBB}" destId="{3E995199-0BF3-414A-912E-FF4C6BA6996E}" srcOrd="0" destOrd="0" presId="urn:microsoft.com/office/officeart/2005/8/layout/radial5"/>
    <dgm:cxn modelId="{34C6DEA5-C3FA-4B0D-A4F9-F7503643D41A}" type="presParOf" srcId="{AC4E880A-0446-41C5-883F-E5C0AB536ACB}" destId="{B560DA87-FC85-4E2C-84BB-A4FF54E770FD}" srcOrd="8" destOrd="0" presId="urn:microsoft.com/office/officeart/2005/8/layout/radial5"/>
    <dgm:cxn modelId="{C4367D00-805A-4B20-A307-45261F056691}" type="presParOf" srcId="{AC4E880A-0446-41C5-883F-E5C0AB536ACB}" destId="{F1584DD1-1312-4D8F-83CA-E86474444CCF}" srcOrd="9" destOrd="0" presId="urn:microsoft.com/office/officeart/2005/8/layout/radial5"/>
    <dgm:cxn modelId="{1113F4AD-C48C-4A6F-B137-340B35E8727C}" type="presParOf" srcId="{F1584DD1-1312-4D8F-83CA-E86474444CCF}" destId="{0F76BDC9-2477-427F-B837-9CE6A4A1082E}" srcOrd="0" destOrd="0" presId="urn:microsoft.com/office/officeart/2005/8/layout/radial5"/>
    <dgm:cxn modelId="{54CB0F46-021E-46F6-979B-2E4F4B911ECB}" type="presParOf" srcId="{AC4E880A-0446-41C5-883F-E5C0AB536ACB}" destId="{A5D9F22C-C509-4CD5-8DE0-BDB0C23C4FD1}" srcOrd="10" destOrd="0" presId="urn:microsoft.com/office/officeart/2005/8/layout/radial5"/>
    <dgm:cxn modelId="{AFD18762-739E-49CB-9844-4143AE87ACB3}" type="presParOf" srcId="{AC4E880A-0446-41C5-883F-E5C0AB536ACB}" destId="{63355A09-2495-4151-8ED8-37B488CEC196}" srcOrd="11" destOrd="0" presId="urn:microsoft.com/office/officeart/2005/8/layout/radial5"/>
    <dgm:cxn modelId="{53521C49-A188-40A7-B0A6-B112B792283C}" type="presParOf" srcId="{63355A09-2495-4151-8ED8-37B488CEC196}" destId="{C372F21E-AA7B-457D-8325-BB689A06E318}" srcOrd="0" destOrd="0" presId="urn:microsoft.com/office/officeart/2005/8/layout/radial5"/>
    <dgm:cxn modelId="{3E68B885-F124-4A6F-AF00-7F687FE9EAB3}" type="presParOf" srcId="{AC4E880A-0446-41C5-883F-E5C0AB536ACB}" destId="{3CC4FFC7-AD41-45C5-A34B-0FFE3484061D}" srcOrd="12" destOrd="0" presId="urn:microsoft.com/office/officeart/2005/8/layout/radial5"/>
    <dgm:cxn modelId="{862DD249-7143-4583-95B1-B61FC8F8197E}" type="presParOf" srcId="{AC4E880A-0446-41C5-883F-E5C0AB536ACB}" destId="{D9227A0F-DB35-47EC-9E54-45BA8A78E696}" srcOrd="13" destOrd="0" presId="urn:microsoft.com/office/officeart/2005/8/layout/radial5"/>
    <dgm:cxn modelId="{6C4814C3-0036-4D3C-B8A5-45C92BA6818B}" type="presParOf" srcId="{D9227A0F-DB35-47EC-9E54-45BA8A78E696}" destId="{CB873401-C906-4E0B-A6A7-C110FB693B3E}" srcOrd="0" destOrd="0" presId="urn:microsoft.com/office/officeart/2005/8/layout/radial5"/>
    <dgm:cxn modelId="{847A0F7C-85E2-4111-8369-70CB3103EC99}" type="presParOf" srcId="{AC4E880A-0446-41C5-883F-E5C0AB536ACB}" destId="{9336095E-43CE-426A-A470-D2BA8B56CBBA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429B35-4173-4799-A454-9C166654C203}">
      <dsp:nvSpPr>
        <dsp:cNvPr id="0" name=""/>
        <dsp:cNvSpPr/>
      </dsp:nvSpPr>
      <dsp:spPr>
        <a:xfrm>
          <a:off x="3648163" y="2215841"/>
          <a:ext cx="1114537" cy="111453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Виды принтеров</a:t>
          </a:r>
          <a:endParaRPr lang="ru-RU" sz="1100" b="1" kern="1200" dirty="0"/>
        </a:p>
      </dsp:txBody>
      <dsp:txXfrm>
        <a:off x="3648163" y="2215841"/>
        <a:ext cx="1114537" cy="1114537"/>
      </dsp:txXfrm>
    </dsp:sp>
    <dsp:sp modelId="{C6163FBF-C02D-41E7-A093-F2919A33DC9E}">
      <dsp:nvSpPr>
        <dsp:cNvPr id="0" name=""/>
        <dsp:cNvSpPr/>
      </dsp:nvSpPr>
      <dsp:spPr>
        <a:xfrm rot="16181702">
          <a:off x="4010541" y="1678514"/>
          <a:ext cx="380145" cy="37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6181702">
        <a:off x="4010541" y="1678514"/>
        <a:ext cx="380145" cy="378942"/>
      </dsp:txXfrm>
    </dsp:sp>
    <dsp:sp modelId="{8F6B29AD-6EBA-48B1-95F3-30C7C849C991}">
      <dsp:nvSpPr>
        <dsp:cNvPr id="0" name=""/>
        <dsp:cNvSpPr/>
      </dsp:nvSpPr>
      <dsp:spPr>
        <a:xfrm>
          <a:off x="3498354" y="105443"/>
          <a:ext cx="1393171" cy="1393171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Матричный</a:t>
          </a:r>
          <a:endParaRPr lang="ru-RU" sz="1100" b="1" kern="1200" dirty="0"/>
        </a:p>
      </dsp:txBody>
      <dsp:txXfrm>
        <a:off x="3498354" y="105443"/>
        <a:ext cx="1393171" cy="1393171"/>
      </dsp:txXfrm>
    </dsp:sp>
    <dsp:sp modelId="{235A9642-DEAC-4F2A-9D7C-90610D0721CF}">
      <dsp:nvSpPr>
        <dsp:cNvPr id="0" name=""/>
        <dsp:cNvSpPr/>
      </dsp:nvSpPr>
      <dsp:spPr>
        <a:xfrm rot="13120689">
          <a:off x="3262515" y="1996206"/>
          <a:ext cx="418215" cy="37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3120689">
        <a:off x="3262515" y="1996206"/>
        <a:ext cx="418215" cy="378942"/>
      </dsp:txXfrm>
    </dsp:sp>
    <dsp:sp modelId="{6BD978BC-9EAA-4CB2-8DE7-8FBE9A4CE33A}">
      <dsp:nvSpPr>
        <dsp:cNvPr id="0" name=""/>
        <dsp:cNvSpPr/>
      </dsp:nvSpPr>
      <dsp:spPr>
        <a:xfrm>
          <a:off x="1913987" y="799799"/>
          <a:ext cx="1393171" cy="1393171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Струйный</a:t>
          </a:r>
          <a:endParaRPr lang="ru-RU" sz="1100" b="1" kern="1200" dirty="0"/>
        </a:p>
      </dsp:txBody>
      <dsp:txXfrm>
        <a:off x="1913987" y="799799"/>
        <a:ext cx="1393171" cy="1393171"/>
      </dsp:txXfrm>
    </dsp:sp>
    <dsp:sp modelId="{9E171049-5D38-4DC3-878E-A79A9EF479A2}">
      <dsp:nvSpPr>
        <dsp:cNvPr id="0" name=""/>
        <dsp:cNvSpPr/>
      </dsp:nvSpPr>
      <dsp:spPr>
        <a:xfrm rot="9838939">
          <a:off x="3166052" y="2829610"/>
          <a:ext cx="365148" cy="37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9838939">
        <a:off x="3166052" y="2829610"/>
        <a:ext cx="365148" cy="378942"/>
      </dsp:txXfrm>
    </dsp:sp>
    <dsp:sp modelId="{D3649A13-6DFA-411E-826B-A7175507BF0E}">
      <dsp:nvSpPr>
        <dsp:cNvPr id="0" name=""/>
        <dsp:cNvSpPr/>
      </dsp:nvSpPr>
      <dsp:spPr>
        <a:xfrm>
          <a:off x="1641460" y="2612612"/>
          <a:ext cx="1393171" cy="1393171"/>
        </a:xfrm>
        <a:prstGeom prst="ellipse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100" b="1" kern="1200" dirty="0" smtClean="0"/>
            <a:t>Струйный с СНПЧ</a:t>
          </a:r>
        </a:p>
      </dsp:txBody>
      <dsp:txXfrm>
        <a:off x="1641460" y="2612612"/>
        <a:ext cx="1393171" cy="1393171"/>
      </dsp:txXfrm>
    </dsp:sp>
    <dsp:sp modelId="{A27256AB-40A4-47C4-9B9B-E8030F929BBB}">
      <dsp:nvSpPr>
        <dsp:cNvPr id="0" name=""/>
        <dsp:cNvSpPr/>
      </dsp:nvSpPr>
      <dsp:spPr>
        <a:xfrm rot="3771422">
          <a:off x="4424252" y="3428979"/>
          <a:ext cx="429125" cy="37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3771422">
        <a:off x="4424252" y="3428979"/>
        <a:ext cx="429125" cy="378942"/>
      </dsp:txXfrm>
    </dsp:sp>
    <dsp:sp modelId="{B560DA87-FC85-4E2C-84BB-A4FF54E770FD}">
      <dsp:nvSpPr>
        <dsp:cNvPr id="0" name=""/>
        <dsp:cNvSpPr/>
      </dsp:nvSpPr>
      <dsp:spPr>
        <a:xfrm>
          <a:off x="4450251" y="3912795"/>
          <a:ext cx="1393171" cy="1393171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3-</a:t>
          </a:r>
          <a:r>
            <a:rPr lang="en-US" sz="1050" b="1" kern="1200" dirty="0" smtClean="0"/>
            <a:t>D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4450251" y="3912795"/>
        <a:ext cx="1393171" cy="1393171"/>
      </dsp:txXfrm>
    </dsp:sp>
    <dsp:sp modelId="{F1584DD1-1312-4D8F-83CA-E86474444CCF}">
      <dsp:nvSpPr>
        <dsp:cNvPr id="0" name=""/>
        <dsp:cNvSpPr/>
      </dsp:nvSpPr>
      <dsp:spPr>
        <a:xfrm rot="6797736">
          <a:off x="3653792" y="3418504"/>
          <a:ext cx="384331" cy="37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797736">
        <a:off x="3653792" y="3418504"/>
        <a:ext cx="384331" cy="378942"/>
      </dsp:txXfrm>
    </dsp:sp>
    <dsp:sp modelId="{A5D9F22C-C509-4CD5-8DE0-BDB0C23C4FD1}">
      <dsp:nvSpPr>
        <dsp:cNvPr id="0" name=""/>
        <dsp:cNvSpPr/>
      </dsp:nvSpPr>
      <dsp:spPr>
        <a:xfrm>
          <a:off x="2726198" y="3894197"/>
          <a:ext cx="1393171" cy="1393171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Другие виды принтеров</a:t>
          </a:r>
          <a:endParaRPr lang="ru-RU" sz="1100" b="1" kern="1200" dirty="0"/>
        </a:p>
      </dsp:txBody>
      <dsp:txXfrm>
        <a:off x="2726198" y="3894197"/>
        <a:ext cx="1393171" cy="1393171"/>
      </dsp:txXfrm>
    </dsp:sp>
    <dsp:sp modelId="{63355A09-2495-4151-8ED8-37B488CEC196}">
      <dsp:nvSpPr>
        <dsp:cNvPr id="0" name=""/>
        <dsp:cNvSpPr/>
      </dsp:nvSpPr>
      <dsp:spPr>
        <a:xfrm rot="688515">
          <a:off x="4882554" y="2754604"/>
          <a:ext cx="330121" cy="37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688515">
        <a:off x="4882554" y="2754604"/>
        <a:ext cx="330121" cy="378942"/>
      </dsp:txXfrm>
    </dsp:sp>
    <dsp:sp modelId="{3CC4FFC7-AD41-45C5-A34B-0FFE3484061D}">
      <dsp:nvSpPr>
        <dsp:cNvPr id="0" name=""/>
        <dsp:cNvSpPr/>
      </dsp:nvSpPr>
      <dsp:spPr>
        <a:xfrm>
          <a:off x="5348056" y="2449889"/>
          <a:ext cx="1393171" cy="1393171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Светодиодный</a:t>
          </a:r>
          <a:endParaRPr lang="ru-RU" sz="1100" b="1" kern="1200" dirty="0"/>
        </a:p>
      </dsp:txBody>
      <dsp:txXfrm>
        <a:off x="5348056" y="2449889"/>
        <a:ext cx="1393171" cy="1393171"/>
      </dsp:txXfrm>
    </dsp:sp>
    <dsp:sp modelId="{D9227A0F-DB35-47EC-9E54-45BA8A78E696}">
      <dsp:nvSpPr>
        <dsp:cNvPr id="0" name=""/>
        <dsp:cNvSpPr/>
      </dsp:nvSpPr>
      <dsp:spPr>
        <a:xfrm rot="19252034">
          <a:off x="4719446" y="2006925"/>
          <a:ext cx="389605" cy="37894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 rot="19252034">
        <a:off x="4719446" y="2006925"/>
        <a:ext cx="389605" cy="378942"/>
      </dsp:txXfrm>
    </dsp:sp>
    <dsp:sp modelId="{9336095E-43CE-426A-A470-D2BA8B56CBBA}">
      <dsp:nvSpPr>
        <dsp:cNvPr id="0" name=""/>
        <dsp:cNvSpPr/>
      </dsp:nvSpPr>
      <dsp:spPr>
        <a:xfrm>
          <a:off x="5051652" y="821254"/>
          <a:ext cx="1393171" cy="1393171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>
          <a:bevelT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Лазерный</a:t>
          </a:r>
          <a:endParaRPr lang="ru-RU" sz="1100" b="1" kern="1200" dirty="0"/>
        </a:p>
      </dsp:txBody>
      <dsp:txXfrm>
        <a:off x="5051652" y="821254"/>
        <a:ext cx="1393171" cy="1393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509" y="2420889"/>
            <a:ext cx="873697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055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06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8012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381" y="1844824"/>
            <a:ext cx="10972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024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13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803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8162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99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3899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627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D9-831D-4E96-ACC0-1C7A924BA537}" type="datetimeFigureOut">
              <a:rPr lang="ru-RU" smtClean="0"/>
              <a:pPr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E8A97-2CE2-447F-AB80-C2ED2255D4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02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3211" y="2359565"/>
            <a:ext cx="10794279" cy="558672"/>
          </a:xfrm>
        </p:spPr>
        <p:txBody>
          <a:bodyPr>
            <a:normAutofit/>
          </a:bodyPr>
          <a:lstStyle/>
          <a:p>
            <a:pPr lvl="0"/>
            <a:r>
              <a:rPr lang="ru-RU" sz="3000" dirty="0"/>
              <a:t>Периферийное устройство вывода информации –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9969" y="2869869"/>
            <a:ext cx="3777516" cy="112628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C00FF"/>
                </a:solidFill>
              </a:rPr>
              <a:t>принтер</a:t>
            </a:r>
            <a:endParaRPr lang="ru-RU" sz="3600" dirty="0">
              <a:solidFill>
                <a:srgbClr val="CC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08335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081813" y="117116"/>
            <a:ext cx="4556020" cy="6851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3-</a:t>
            </a:r>
            <a:r>
              <a:rPr lang="en-US" dirty="0"/>
              <a:t>D</a:t>
            </a:r>
            <a:r>
              <a:rPr lang="ru-RU" dirty="0" smtClean="0"/>
              <a:t> принтер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308" y="1027878"/>
            <a:ext cx="9165295" cy="349134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/>
              <a:t>В основу принципа работы 3d принтера заложен принцип постепенного (послойного) создания твердой модели, которая как бы «выращивается» из определённого </a:t>
            </a:r>
            <a:r>
              <a:rPr lang="ru-RU" dirty="0" smtClean="0"/>
              <a:t>материала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ru-RU" dirty="0" smtClean="0"/>
              <a:t>фотополимерные смолы, пластиковые </a:t>
            </a:r>
            <a:r>
              <a:rPr lang="ru-RU" dirty="0"/>
              <a:t>нити, </a:t>
            </a:r>
            <a:r>
              <a:rPr lang="ru-RU" dirty="0" smtClean="0"/>
              <a:t>керамический порошок и </a:t>
            </a:r>
            <a:r>
              <a:rPr lang="ru-RU" dirty="0" err="1" smtClean="0"/>
              <a:t>металлоглина</a:t>
            </a:r>
            <a:r>
              <a:rPr lang="en-US" dirty="0" smtClean="0"/>
              <a:t>)</a:t>
            </a:r>
            <a:r>
              <a:rPr lang="ru-RU" dirty="0" smtClean="0"/>
              <a:t>. </a:t>
            </a:r>
          </a:p>
          <a:p>
            <a:pPr algn="just"/>
            <a:r>
              <a:rPr lang="ru-RU" dirty="0"/>
              <a:t>Существуют различные технологии трёхмерной печати. Разница между ними заключается в способе наложения слоёв изделия. </a:t>
            </a:r>
            <a:r>
              <a:rPr lang="ru-RU" dirty="0" smtClean="0"/>
              <a:t>Наиболее </a:t>
            </a:r>
            <a:r>
              <a:rPr lang="ru-RU" dirty="0"/>
              <a:t>распространенными являются SLS (селективное лазерное сплетение), НРМ (наложение слоев расплавленных материалов) и SLA (</a:t>
            </a:r>
            <a:r>
              <a:rPr lang="ru-RU" dirty="0" err="1"/>
              <a:t>стереолитиография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7176" name="Picture 8" descr="http://www.haberportalim.net/files/uploads/3dprinter-3-3d-yaz%C4%B1c%C4%B1-hakk%C4%B1dna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6" t="-1" r="10182" b="6303"/>
          <a:stretch/>
        </p:blipFill>
        <p:spPr bwMode="auto">
          <a:xfrm>
            <a:off x="9573491" y="0"/>
            <a:ext cx="2618509" cy="200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koloro.ru/media/upload/images/1438317921_2_992x6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622" r="36104"/>
          <a:stretch/>
        </p:blipFill>
        <p:spPr bwMode="auto">
          <a:xfrm>
            <a:off x="9573490" y="2007889"/>
            <a:ext cx="2618509" cy="21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23264" y="468837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Преимущества 3D печати перед </a:t>
            </a:r>
            <a:r>
              <a:rPr lang="ru-RU" dirty="0" smtClean="0"/>
              <a:t>ручными </a:t>
            </a:r>
            <a:r>
              <a:rPr lang="ru-RU" dirty="0"/>
              <a:t>способами построения моделей — высокая скорость, простота и относительно небольшая стоимость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Большая стоимость по сравнению с другими видами принтеров.</a:t>
            </a:r>
            <a:endParaRPr lang="ru-RU" dirty="0"/>
          </a:p>
        </p:txBody>
      </p:sp>
      <p:sp>
        <p:nvSpPr>
          <p:cNvPr id="6" name="Плюс 5"/>
          <p:cNvSpPr/>
          <p:nvPr/>
        </p:nvSpPr>
        <p:spPr>
          <a:xfrm>
            <a:off x="5621482" y="4790209"/>
            <a:ext cx="384463" cy="3740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5621482" y="5881255"/>
            <a:ext cx="384463" cy="24909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80" name="Picture 12" descr="3dcorp_ruZprinter-450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266" y="4545796"/>
            <a:ext cx="3116016" cy="212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26262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837853" y="216706"/>
            <a:ext cx="8365402" cy="543786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Контрольное задание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3866" y="1213165"/>
            <a:ext cx="11063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 </a:t>
            </a:r>
            <a:r>
              <a:rPr lang="en-US" dirty="0" smtClean="0"/>
              <a:t>MS Word </a:t>
            </a:r>
            <a:r>
              <a:rPr lang="ru-RU" dirty="0" smtClean="0"/>
              <a:t>создайте приведенную ниже таблицу и заполните ее. Укажите имя, фамилию, номер группы. Отчет отправьте на  почту, указанную в разделе сайта «Контакты».</a:t>
            </a:r>
          </a:p>
          <a:p>
            <a:pPr marL="342900" indent="-342900"/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9420" y="1877008"/>
          <a:ext cx="11054281" cy="1828800"/>
        </p:xfrm>
        <a:graphic>
          <a:graphicData uri="http://schemas.openxmlformats.org/drawingml/2006/table">
            <a:tbl>
              <a:tblPr/>
              <a:tblGrid>
                <a:gridCol w="2762704"/>
                <a:gridCol w="2763859"/>
                <a:gridCol w="2763859"/>
                <a:gridCol w="2763859"/>
              </a:tblGrid>
              <a:tr h="0"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Матричный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Струйный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Лазерный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Скорость печати.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Уровень шума.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Цветная печать.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Качество печати.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R="532130" fontAlgn="b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14811" y="4055953"/>
            <a:ext cx="1068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Напишите реферат-исследование на тему «Принтер. Какой лучше». В реферате вы должны обосновать, почему выбранный вами принтер лучше других. Срок сдачи 08.12.2020 до 19.00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216" y="509810"/>
            <a:ext cx="2342757" cy="7578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Принтер -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81594" y="509810"/>
            <a:ext cx="7448406" cy="105640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это устройство, предназначенное для печати информации из компьютера на бумагу, или, как говорят на «компьютерном» языке, на твердый носитель. 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851769498"/>
              </p:ext>
            </p:extLst>
          </p:nvPr>
        </p:nvGraphicFramePr>
        <p:xfrm>
          <a:off x="2032000" y="1402772"/>
          <a:ext cx="8410864" cy="5340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5769274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Матричный принтер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510" y="1537210"/>
            <a:ext cx="6348846" cy="2910099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dirty="0"/>
              <a:t>Механизм матричного принтера (старейшего из применяемых сегодня типов печатающих устройств) был изобретен японцами еще в 1964 году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/>
              <a:t> Изображение на листе создается с помощью печатающей головки, состоящей из набора иголок (матрицы), которые приводятся в движение электромагнитами.</a:t>
            </a:r>
          </a:p>
          <a:p>
            <a:pPr fontAlgn="base"/>
            <a:r>
              <a:rPr lang="ru-RU" dirty="0"/>
              <a:t>Головка перемещается построчно вдоль листа бумаги, а иголки ударяют по нему через красящую ленту, оставляя отпечаток – точечное изображение.</a:t>
            </a:r>
          </a:p>
          <a:p>
            <a:pPr fontAlgn="base"/>
            <a:r>
              <a:rPr lang="ru-RU" i="1" dirty="0"/>
              <a:t>В разных устройствах печатающая головка может состоять из 9, 12, 14, 18 или 24 иголок. Конечно, качество лучше там, где большее количество иголок: точек больше – изображение четче</a:t>
            </a:r>
            <a:r>
              <a:rPr lang="ru-RU" i="1" dirty="0" smtClean="0"/>
              <a:t>.</a:t>
            </a:r>
            <a:endParaRPr lang="ru-RU" i="1" dirty="0"/>
          </a:p>
        </p:txBody>
      </p:sp>
      <p:pic>
        <p:nvPicPr>
          <p:cNvPr id="1028" name="Picture 4" descr="http://www.neumeka.ru/images/uchebnik/computer/device/pinter/2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4573" y="4218352"/>
            <a:ext cx="334327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444258" y="4259559"/>
            <a:ext cx="45581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200" dirty="0"/>
              <a:t>Матричные принтеры, хотя уже и вытеснены из офисной сферы более современными устройствами, все же используются в отдельных областях. Так, печать товарных чеков основана именно на таком принципе работы.</a:t>
            </a:r>
          </a:p>
          <a:p>
            <a:pPr fontAlgn="base"/>
            <a:endParaRPr lang="ru-RU" sz="1200" dirty="0" smtClean="0"/>
          </a:p>
          <a:p>
            <a:pPr fontAlgn="base"/>
            <a:r>
              <a:rPr lang="ru-RU" sz="1200" dirty="0" smtClean="0"/>
              <a:t>Низкое качество, </a:t>
            </a:r>
            <a:r>
              <a:rPr lang="ru-RU" sz="1200" dirty="0"/>
              <a:t>низкая скорость печати и шумная работа.</a:t>
            </a:r>
          </a:p>
          <a:p>
            <a:pPr fontAlgn="base"/>
            <a:r>
              <a:rPr lang="ru-RU" sz="1200" dirty="0" smtClean="0"/>
              <a:t>Может </a:t>
            </a:r>
            <a:r>
              <a:rPr lang="ru-RU" sz="1200" dirty="0"/>
              <a:t>работать практически в любых условиях и с любыми форматами бумаги, а «игольчатые» отпечатки не только устойчивы к трению и влаге, но и значительно усложняют подделку документов.</a:t>
            </a:r>
          </a:p>
          <a:p>
            <a:endParaRPr lang="ru-RU" sz="1200" dirty="0"/>
          </a:p>
        </p:txBody>
      </p:sp>
      <p:pic>
        <p:nvPicPr>
          <p:cNvPr id="1030" name="Picture 6" descr="http://www.neumeka.ru/images/uchebnik/computer/device/pinter/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25809" y="4052333"/>
            <a:ext cx="16097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neumeka.ru/images/uchebnik/computer/device/pinter/2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2575" y="945573"/>
            <a:ext cx="3302959" cy="248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инус 5"/>
          <p:cNvSpPr/>
          <p:nvPr/>
        </p:nvSpPr>
        <p:spPr>
          <a:xfrm>
            <a:off x="5124307" y="5225327"/>
            <a:ext cx="374073" cy="27016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5124307" y="5621482"/>
            <a:ext cx="374073" cy="3113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1107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530889" cy="6624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Струйный принтер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909" y="1453502"/>
            <a:ext cx="8629953" cy="207334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dirty="0"/>
              <a:t>Принцип работы струйного принтера схож с действием матричного: изображение создается из точек. Только вместо головок с иголками в них используется матрица (головка), которая печатает жидкими красителями</a:t>
            </a:r>
            <a:r>
              <a:rPr lang="ru-RU" sz="1600" dirty="0" smtClean="0"/>
              <a:t>.</a:t>
            </a:r>
          </a:p>
          <a:p>
            <a:pPr algn="just" fontAlgn="base"/>
            <a:r>
              <a:rPr lang="ru-RU" sz="1600" dirty="0"/>
              <a:t>Печатающая головка может быть встроена в картридж с красителем или закреплена в самом устройстве (в этом случае используются сменные картриджи с чернилами, и головка при этом не демонтируется).</a:t>
            </a:r>
          </a:p>
          <a:p>
            <a:pPr marL="0" indent="0" algn="just" fontAlgn="base">
              <a:buNone/>
            </a:pPr>
            <a:r>
              <a:rPr lang="ru-RU" sz="1600" i="1" dirty="0"/>
              <a:t>Принтеры со встроенной матрицей производят такие фирмы как </a:t>
            </a:r>
            <a:r>
              <a:rPr lang="ru-RU" sz="1600" i="1" dirty="0" err="1"/>
              <a:t>Epson</a:t>
            </a:r>
            <a:r>
              <a:rPr lang="ru-RU" sz="1600" i="1" dirty="0"/>
              <a:t> и </a:t>
            </a:r>
            <a:r>
              <a:rPr lang="ru-RU" sz="1600" i="1" dirty="0" err="1"/>
              <a:t>Canon</a:t>
            </a:r>
            <a:r>
              <a:rPr lang="ru-RU" sz="1600" i="1" dirty="0"/>
              <a:t>. </a:t>
            </a:r>
            <a:r>
              <a:rPr lang="ru-RU" sz="1600" i="1" dirty="0" err="1"/>
              <a:t>Hewlett-Packard</a:t>
            </a:r>
            <a:r>
              <a:rPr lang="ru-RU" sz="1600" i="1" dirty="0"/>
              <a:t>, </a:t>
            </a:r>
            <a:r>
              <a:rPr lang="ru-RU" sz="1600" i="1" dirty="0" err="1"/>
              <a:t>Lexmark</a:t>
            </a:r>
            <a:r>
              <a:rPr lang="ru-RU" sz="1600" i="1" dirty="0"/>
              <a:t> используют подход, при котором печатающая головка встроена в картридж.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http://www.neumeka.ru/images/uchebnik/computer/device/pinter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18428" y="343786"/>
            <a:ext cx="27717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19201" y="350874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Струйные принтеры различаются по типу чернил: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66430" y="4123135"/>
            <a:ext cx="7378995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400" b="1" i="1" dirty="0">
                <a:solidFill>
                  <a:srgbClr val="000000"/>
                </a:solidFill>
                <a:latin typeface="verdana" panose="020B0604030504040204" pitchFamily="34" charset="0"/>
              </a:rPr>
              <a:t>Чернила могут быть: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inherit"/>
              </a:rPr>
              <a:t>водные (используются в большинстве бытовых и офисных устройств);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inherit"/>
              </a:rPr>
              <a:t>масляные (применяются для промышленной маркировки);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>
                <a:solidFill>
                  <a:srgbClr val="000000"/>
                </a:solidFill>
                <a:latin typeface="inherit"/>
              </a:rPr>
              <a:t>пигментные (оптимальный вариант для получения изображений высокого качества – фото, например);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rgbClr val="000000"/>
                </a:solidFill>
                <a:latin typeface="inherit"/>
              </a:rPr>
              <a:t>сольвентные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 (используются для печати наружной рекламы, плакатов, стендов, так как стойки к воде);</a:t>
            </a:r>
          </a:p>
          <a:p>
            <a:pPr marL="285750" indent="-285750" algn="just" fontAlgn="ctr">
              <a:buFont typeface="Wingdings" panose="05000000000000000000" pitchFamily="2" charset="2"/>
              <a:buChar char="ü"/>
            </a:pPr>
            <a:r>
              <a:rPr lang="ru-RU" sz="1400" dirty="0" err="1">
                <a:solidFill>
                  <a:srgbClr val="000000"/>
                </a:solidFill>
                <a:latin typeface="inherit"/>
              </a:rPr>
              <a:t>термотрансферные</a:t>
            </a:r>
            <a:r>
              <a:rPr lang="ru-RU" sz="1400" dirty="0">
                <a:solidFill>
                  <a:srgbClr val="000000"/>
                </a:solidFill>
                <a:latin typeface="inherit"/>
              </a:rPr>
              <a:t> (с их помощью наносится изображение на одежду).</a:t>
            </a:r>
          </a:p>
          <a:p>
            <a:pPr algn="just" fontAlgn="base"/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 </a:t>
            </a:r>
          </a:p>
          <a:p>
            <a:pPr algn="just" fontAlgn="base"/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Есть еще спиртовые чернила, но они не получили широкого распространения, поскольку очень быстро высыхают на головке.</a:t>
            </a:r>
            <a:endParaRPr lang="ru-RU" sz="12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3076" name="Picture 4" descr="http://www.neumeka.ru/images/uchebnik/computer/device/pinter/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29700" y="1978319"/>
            <a:ext cx="31623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eumeka.ru/images/uchebnik/computer/device/pinter/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9683" y="4480342"/>
            <a:ext cx="34766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87568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6845" y="966355"/>
            <a:ext cx="9727767" cy="3304309"/>
          </a:xfrm>
        </p:spPr>
        <p:txBody>
          <a:bodyPr>
            <a:normAutofit fontScale="62500" lnSpcReduction="20000"/>
          </a:bodyPr>
          <a:lstStyle/>
          <a:p>
            <a:pPr fontAlgn="ctr"/>
            <a:r>
              <a:rPr lang="ru-RU" dirty="0"/>
              <a:t>офисные (те, что стоят в большинстве офисов, – для печати на бумаге малых форматов);</a:t>
            </a:r>
          </a:p>
          <a:p>
            <a:pPr fontAlgn="ctr"/>
            <a:r>
              <a:rPr lang="ru-RU" dirty="0"/>
              <a:t>широкоформатные (применяются в области наружной рекламы);</a:t>
            </a:r>
          </a:p>
          <a:p>
            <a:pPr fontAlgn="ctr"/>
            <a:r>
              <a:rPr lang="ru-RU" dirty="0"/>
              <a:t>интерьерные (для печати плакатов, стендов и прочих элементов оформления интерьера);</a:t>
            </a:r>
          </a:p>
          <a:p>
            <a:pPr fontAlgn="ctr"/>
            <a:r>
              <a:rPr lang="ru-RU" dirty="0"/>
              <a:t>фотопринтеры (для печати фото);</a:t>
            </a:r>
          </a:p>
          <a:p>
            <a:pPr fontAlgn="ctr"/>
            <a:r>
              <a:rPr lang="ru-RU" dirty="0" smtClean="0"/>
              <a:t>маркировочные </a:t>
            </a:r>
            <a:r>
              <a:rPr lang="ru-RU" dirty="0"/>
              <a:t>(из названия ясно – для маркировки разного рода деталей);</a:t>
            </a:r>
          </a:p>
          <a:p>
            <a:pPr fontAlgn="ctr"/>
            <a:r>
              <a:rPr lang="ru-RU" dirty="0" smtClean="0"/>
              <a:t>сувенирные </a:t>
            </a:r>
            <a:r>
              <a:rPr lang="ru-RU" dirty="0"/>
              <a:t>(используются для печати на небольших предметах – дисках, телефонах, заготовках сложной формы);</a:t>
            </a:r>
          </a:p>
          <a:p>
            <a:pPr fontAlgn="ctr"/>
            <a:r>
              <a:rPr lang="ru-RU" dirty="0"/>
              <a:t>маникюрные (новшество в салонах красоты – аппарат для нанесения на ногти сложного рисунка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46563" y="379274"/>
            <a:ext cx="66778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verdana" panose="020B0604030504040204" pitchFamily="34" charset="0"/>
              </a:rPr>
              <a:t>Струйные принтеры различаются </a:t>
            </a:r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по назначению.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91200" y="4086963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Офисные принтеры, как и фотопринтеры, оснащаются одной головкой на каждый цвет и имеют очень хорошую цветопередачу (особенно при постоянном использовании).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Достаточно тихая работа.</a:t>
            </a:r>
            <a:endParaRPr lang="ru-RU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base"/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Низкая скорость печати. При </a:t>
            </a:r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этом отпечатки подвержены воздействию воды, выцветают, 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размазываются.</a:t>
            </a:r>
            <a:endParaRPr lang="ru-RU" sz="12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fontAlgn="base"/>
            <a:r>
              <a:rPr lang="ru-RU" sz="1200" dirty="0">
                <a:solidFill>
                  <a:srgbClr val="000000"/>
                </a:solidFill>
                <a:latin typeface="verdana" panose="020B0604030504040204" pitchFamily="34" charset="0"/>
              </a:rPr>
              <a:t>Помимо этого, устройство довольно капризно: бесперебойная работа возможна только при условии регулярного печатания всеми картриджами (при длительном застое краска на головке просто засыхает</a:t>
            </a:r>
            <a:r>
              <a:rPr lang="ru-RU" sz="12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).</a:t>
            </a:r>
          </a:p>
          <a:p>
            <a:pPr fontAlgn="base"/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 главный недостаток – это высокая стоимость обслуживания. Краска в картриджах заканчивается довольно быстро, и их требуется периодически менять, а это обходится недешево.</a:t>
            </a:r>
            <a:endParaRPr lang="ru-RU" sz="1200" b="0" i="0" dirty="0"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5398077" y="4155904"/>
            <a:ext cx="342900" cy="311727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инус 6"/>
          <p:cNvSpPr/>
          <p:nvPr/>
        </p:nvSpPr>
        <p:spPr>
          <a:xfrm>
            <a:off x="5398077" y="4690684"/>
            <a:ext cx="342900" cy="28802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i.caam.ru/sales/beauty/printer_nogtevoj_H0006d811_74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03954" y="4240964"/>
            <a:ext cx="2244724" cy="16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ru.prom.st/259719752_w640_h640_m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297" y="3977087"/>
            <a:ext cx="1776408" cy="116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im0-tub-ru.yandex.net/i?id=8c12a1bc29113defaa4869ff5e3f2c89&amp;n=33&amp;h=215&amp;w=3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8447" y="5129531"/>
            <a:ext cx="2088861" cy="138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40559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Струйный принтер с СНПЧ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336" y="1463781"/>
            <a:ext cx="7705780" cy="2228247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/>
              <a:t>СНПЧ</a:t>
            </a:r>
            <a:r>
              <a:rPr lang="ru-RU" dirty="0"/>
              <a:t> (Система непрерывной подачи чернил)</a:t>
            </a:r>
            <a:r>
              <a:rPr lang="ru-RU" dirty="0" smtClean="0"/>
              <a:t>- </a:t>
            </a:r>
            <a:r>
              <a:rPr lang="ru-RU" dirty="0"/>
              <a:t>это такая система, которая с успехом заменяет картриджи. Суть ее работы проста – чернила подаются автоматически по специальным трубочкам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Качество печати при этом значительно улучшается, а деньги в Вашем кошельке сохраняются. Вам лишь потребуется периодически покупать краску и заливать в специальные контейнеры, а это намного дешевле, чем менять картриджи. Да и хватает чернил надолго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6517" y="3866923"/>
            <a:ext cx="68180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/>
              <a:t>Заправка СНПЧ может осуществляться самим пользователем – для этого не нужна помощь специалиста.</a:t>
            </a:r>
          </a:p>
          <a:p>
            <a:pPr algn="just" fontAlgn="base"/>
            <a:r>
              <a:rPr lang="ru-RU" sz="2000" dirty="0"/>
              <a:t>Если раньше установить такую систему можно было только специально (дополнительно), то сейчас в продаже уже есть принтеры со встроенной СНПЧ.</a:t>
            </a:r>
          </a:p>
          <a:p>
            <a:pPr algn="just" fontAlgn="base"/>
            <a:r>
              <a:rPr lang="ru-RU" sz="2000" i="1" dirty="0"/>
              <a:t>Первые модели появились еще осенью 2011 года, и это были </a:t>
            </a:r>
            <a:r>
              <a:rPr lang="ru-RU" sz="2000" i="1" dirty="0" err="1"/>
              <a:t>Epson</a:t>
            </a:r>
            <a:r>
              <a:rPr lang="ru-RU" sz="2000" i="1" dirty="0"/>
              <a:t> L100 и </a:t>
            </a:r>
            <a:r>
              <a:rPr lang="ru-RU" sz="2000" i="1" dirty="0" err="1"/>
              <a:t>Epson</a:t>
            </a:r>
            <a:r>
              <a:rPr lang="ru-RU" sz="2000" i="1" dirty="0"/>
              <a:t> L800.</a:t>
            </a:r>
          </a:p>
        </p:txBody>
      </p:sp>
      <p:pic>
        <p:nvPicPr>
          <p:cNvPr id="4098" name="Picture 2" descr="http://www.neumeka.ru/images/uchebnik/computer/device/pinter/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32050" y="1012510"/>
            <a:ext cx="30861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eumeka.ru/images/uchebnik/computer/device/pinter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7550" y="4183371"/>
            <a:ext cx="48006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63780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7571" y="135223"/>
            <a:ext cx="4556020" cy="6851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Лазерный принтер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4153"/>
            <a:ext cx="9083090" cy="2819126"/>
          </a:xfrm>
        </p:spPr>
        <p:txBody>
          <a:bodyPr>
            <a:noAutofit/>
          </a:bodyPr>
          <a:lstStyle/>
          <a:p>
            <a:pPr algn="just"/>
            <a:r>
              <a:rPr lang="ru-RU" sz="1600" dirty="0"/>
              <a:t>Лазерная технология (а если быть точными, – электрографическая технология) </a:t>
            </a:r>
            <a:r>
              <a:rPr lang="ru-RU" sz="1600" dirty="0" smtClean="0"/>
              <a:t>появилась </a:t>
            </a:r>
            <a:r>
              <a:rPr lang="ru-RU" sz="1600" dirty="0"/>
              <a:t>еще в 1938 году. </a:t>
            </a:r>
            <a:endParaRPr lang="ru-RU" sz="1600" dirty="0" smtClean="0"/>
          </a:p>
          <a:p>
            <a:pPr algn="just"/>
            <a:r>
              <a:rPr lang="ru-RU" sz="1600" dirty="0" smtClean="0"/>
              <a:t>Главной </a:t>
            </a:r>
            <a:r>
              <a:rPr lang="ru-RU" sz="1600" dirty="0"/>
              <a:t>деталью устройства является так называемый </a:t>
            </a:r>
            <a:r>
              <a:rPr lang="ru-RU" sz="1600" dirty="0" err="1"/>
              <a:t>фотобарабан</a:t>
            </a:r>
            <a:r>
              <a:rPr lang="ru-RU" sz="1600" dirty="0"/>
              <a:t>, который сохраняет на поверхности электрический заряд, причем он «свой» у каждой точки.</a:t>
            </a:r>
          </a:p>
          <a:p>
            <a:pPr algn="just" fontAlgn="base"/>
            <a:r>
              <a:rPr lang="ru-RU" sz="1600" dirty="0"/>
              <a:t>Лазерный луч, попадая на барабан, «засвечивает» отдельные точки барабана, снимая с них заряд. Управляя лучом, можно «рисовать» на барабане заряженными и незаряженными участками.</a:t>
            </a:r>
          </a:p>
          <a:p>
            <a:pPr algn="just" fontAlgn="base"/>
            <a:r>
              <a:rPr lang="ru-RU" sz="1600" dirty="0"/>
              <a:t>Частицы специального состава (тонер) просыпаются на барабан и прилипают только к заряженным точкам, формируя тем самым изображение. Оно и переносится на бумагу, «</a:t>
            </a:r>
            <a:r>
              <a:rPr lang="ru-RU" sz="1600" dirty="0" err="1"/>
              <a:t>вплавляясь</a:t>
            </a:r>
            <a:r>
              <a:rPr lang="ru-RU" sz="1600" dirty="0"/>
              <a:t>» в нее под действием высокой температуры и давления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Плюс 3"/>
          <p:cNvSpPr/>
          <p:nvPr/>
        </p:nvSpPr>
        <p:spPr>
          <a:xfrm>
            <a:off x="4556763" y="3626769"/>
            <a:ext cx="363681" cy="3740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68186" y="3608280"/>
            <a:ext cx="7163869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500" dirty="0"/>
              <a:t>Такая технология дает очень хороший результат: скорость печати значительно выше, чем в струйном принтере (даже в персональном лазерном принтере – 10-20 страниц в минуту).</a:t>
            </a:r>
          </a:p>
          <a:p>
            <a:pPr algn="just" fontAlgn="base"/>
            <a:r>
              <a:rPr lang="ru-RU" sz="1500" dirty="0"/>
              <a:t>Качество печати тоже очень высокое, кроме того, отпечаток устойчив к трению и влаге и хорошо держит цвет.</a:t>
            </a:r>
          </a:p>
          <a:p>
            <a:pPr algn="just" fontAlgn="base"/>
            <a:r>
              <a:rPr lang="ru-RU" sz="1500" dirty="0"/>
              <a:t>Плюсом лазерного принтера является и его способность печатать практически на любой бумаге, не теряя при этом в качестве отпечатка.</a:t>
            </a:r>
          </a:p>
          <a:p>
            <a:pPr algn="just" fontAlgn="base"/>
            <a:r>
              <a:rPr lang="ru-RU" sz="1500" dirty="0"/>
              <a:t>Но, безусловно, и это устройство не идеально. Среди минусов – высокая стоимость (хотя вопрос спорный: лазерный принтер дороже струйного при покупке, но намного дешевле в обслуживании) и не всегда качественное воспроизведение цвета.</a:t>
            </a:r>
          </a:p>
          <a:p>
            <a:pPr algn="just" fontAlgn="base"/>
            <a:r>
              <a:rPr lang="ru-RU" sz="1500" dirty="0"/>
              <a:t>Как недостаток выделяют и краевые искажения – изменение формы букв или рисунка по краю листа (например, овальная точка). Однако эта проблема сегодня решается при помощи линз специальной формы.</a:t>
            </a:r>
          </a:p>
        </p:txBody>
      </p:sp>
      <p:pic>
        <p:nvPicPr>
          <p:cNvPr id="2050" name="Picture 2" descr="http://www.neumeka.ru/images/uchebnik/computer/device/pinter/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4828" y="1155346"/>
            <a:ext cx="27336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eumeka.ru/images/uchebnik/computer/device/pinter/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88" y="3985822"/>
            <a:ext cx="38385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Минус 5"/>
          <p:cNvSpPr/>
          <p:nvPr/>
        </p:nvSpPr>
        <p:spPr>
          <a:xfrm>
            <a:off x="4475282" y="5329932"/>
            <a:ext cx="374797" cy="17012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4564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332866" cy="7163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Светодиодная печать (</a:t>
            </a:r>
            <a:r>
              <a:rPr lang="en-US" dirty="0" smtClean="0"/>
              <a:t>LED)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9611" y="1700800"/>
            <a:ext cx="9034512" cy="159673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/>
              <a:t>Ответвлением лазерной технологии является светодиодная печать. Их отличие – в источнике света. Вместо одиночного лазерного луча – целая линейка светодиодов. Каждой точке в линии соответствует свой светодиод, поэтому источник света не движется, в отличие от лазерной технологии.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08612" y="373033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В этом – первое преимущество: меньше механики – выше уровень надежности. Второе преимущество – высокая скорость (от 40 страниц в минуту). Помимо этого, качество печати выше, чем у лазерного принтера, поскольку краевые искажения отсутствуют.</a:t>
            </a:r>
          </a:p>
          <a:p>
            <a:pPr algn="just" fontAlgn="base"/>
            <a:r>
              <a:rPr lang="ru-RU" dirty="0">
                <a:solidFill>
                  <a:srgbClr val="000000"/>
                </a:solidFill>
                <a:latin typeface="verdana" panose="020B0604030504040204" pitchFamily="34" charset="0"/>
              </a:rPr>
              <a:t>Однако есть у светодиодного принтера один существенный минус – высокая стоимость.</a:t>
            </a:r>
            <a:endParaRPr lang="ru-R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Плюс 4"/>
          <p:cNvSpPr/>
          <p:nvPr/>
        </p:nvSpPr>
        <p:spPr>
          <a:xfrm>
            <a:off x="4914900" y="3865418"/>
            <a:ext cx="384464" cy="37407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4914900" y="5465618"/>
            <a:ext cx="384464" cy="29094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http://www.neumeka.ru/images/uchebnik/computer/device/pinter/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0550" y="4037433"/>
            <a:ext cx="23145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МФУ Brother DCP-1610W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91342" y="1266924"/>
            <a:ext cx="2473325" cy="213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7134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4820" y="0"/>
            <a:ext cx="4826184" cy="6435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Другие виды печати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0519"/>
            <a:ext cx="8873836" cy="36828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/>
              <a:t>Существует множество других технологий, по каким-либо причинам не прижившихся, или тех, которые используются только в определенных сферах. </a:t>
            </a:r>
            <a:endParaRPr lang="ru-RU" sz="1800" dirty="0" smtClean="0"/>
          </a:p>
          <a:p>
            <a:pPr algn="just"/>
            <a:r>
              <a:rPr lang="ru-RU" sz="1800" dirty="0" smtClean="0"/>
              <a:t>Так</a:t>
            </a:r>
            <a:r>
              <a:rPr lang="ru-RU" sz="1800" dirty="0"/>
              <a:t>, </a:t>
            </a:r>
            <a:r>
              <a:rPr lang="ru-RU" sz="1800" b="1" dirty="0"/>
              <a:t>сублимационные принтеры</a:t>
            </a:r>
            <a:r>
              <a:rPr lang="ru-RU" sz="1800" dirty="0"/>
              <a:t> как альтернатива струйным все-таки не получили распространения в офисной печати, но успешно применяются, например, в полиграфии. Они имеют очень высокий уровень цветопередачи </a:t>
            </a:r>
            <a:r>
              <a:rPr lang="ru-RU" sz="1800" dirty="0" smtClean="0"/>
              <a:t>и </a:t>
            </a:r>
            <a:r>
              <a:rPr lang="ru-RU" sz="1800" dirty="0"/>
              <a:t>качества картинки</a:t>
            </a:r>
            <a:r>
              <a:rPr lang="ru-RU" sz="1800" dirty="0" smtClean="0"/>
              <a:t>.</a:t>
            </a:r>
          </a:p>
          <a:p>
            <a:pPr algn="just" fontAlgn="base"/>
            <a:r>
              <a:rPr lang="ru-RU" sz="1800" b="1" dirty="0"/>
              <a:t>Барабанные принтеры</a:t>
            </a:r>
            <a:r>
              <a:rPr lang="ru-RU" sz="1800" dirty="0"/>
              <a:t> тоже уже вышли из употребления, хотя скорость их работы была и остается самой высокой среди всех существующих печатающих устройств.</a:t>
            </a:r>
          </a:p>
          <a:p>
            <a:pPr marL="0" indent="0" algn="just" fontAlgn="base">
              <a:buNone/>
            </a:pPr>
            <a:r>
              <a:rPr lang="ru-RU" sz="1800" i="1" dirty="0"/>
              <a:t>Название свое он получил благодаря главному элементу – барабану, равному ширине листа, с рельефным изображением букв и цифр</a:t>
            </a:r>
            <a:r>
              <a:rPr lang="ru-RU" sz="1800" i="1" dirty="0" smtClean="0"/>
              <a:t>. </a:t>
            </a:r>
            <a:r>
              <a:rPr lang="ru-RU" sz="1800" dirty="0"/>
              <a:t>Барабан вращался, и в момент прохождения над листом нужного символа специальный молоточек ударял по бумаге, отпечатывая букву или цифру через красящую ленту. Распечатки такого принтера узнаваемы: их шрифт похож на шрифт пишущей машинки, со «скачущими» буквами</a:t>
            </a:r>
            <a:r>
              <a:rPr lang="ru-RU" sz="1800" dirty="0" smtClean="0"/>
              <a:t>.</a:t>
            </a:r>
          </a:p>
          <a:p>
            <a:pPr algn="just" fontAlgn="base"/>
            <a:r>
              <a:rPr lang="ru-RU" sz="1800" b="1" dirty="0"/>
              <a:t>Лепестковые (или ромашковые) принтеры</a:t>
            </a:r>
            <a:r>
              <a:rPr lang="ru-RU" sz="1800" dirty="0"/>
              <a:t> по принципу работы схожи с барабанными, только набор букв располагался на гибких лепестках диска, который вращался.</a:t>
            </a:r>
          </a:p>
          <a:p>
            <a:pPr marL="0" indent="0" algn="just" fontAlgn="base">
              <a:buNone/>
            </a:pPr>
            <a:r>
              <a:rPr lang="ru-RU" sz="1800" dirty="0"/>
              <a:t>Нужный лепесток прижимался к красящей ленте и бумаге, оставляя отпечаток. Получить цветной отпечаток можно было, поставив ленту другого цвета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6146" name="Picture 2" descr="http://www.neumeka.ru/images/uchebnik/computer/device/pinter/1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1932" y="6477"/>
            <a:ext cx="2631786" cy="292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neumeka.ru/images/uchebnik/computer/device/pinter/17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0018" y="2930684"/>
            <a:ext cx="293370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neumeka.ru/images/uchebnik/computer/device/pinter/1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3836" y="4902391"/>
            <a:ext cx="31623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738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chatnaya-plata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pechatnaya-plata</Template>
  <TotalTime>1122</TotalTime>
  <Words>1125</Words>
  <Application>Microsoft Office PowerPoint</Application>
  <PresentationFormat>Произвольный</PresentationFormat>
  <Paragraphs>89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pechatnaya-plata</vt:lpstr>
      <vt:lpstr>Периферийное устройство вывода информации – </vt:lpstr>
      <vt:lpstr>Принтер -</vt:lpstr>
      <vt:lpstr>Матричный принтер</vt:lpstr>
      <vt:lpstr>Струйный принтер</vt:lpstr>
      <vt:lpstr>Слайд 5</vt:lpstr>
      <vt:lpstr>Струйный принтер с СНПЧ </vt:lpstr>
      <vt:lpstr>Лазерный принтер</vt:lpstr>
      <vt:lpstr>Светодиодная печать (LED)</vt:lpstr>
      <vt:lpstr>Другие виды печати</vt:lpstr>
      <vt:lpstr>3-D принтер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Периферийное устройство вывода информации –</dc:title>
  <dc:creator>Рус</dc:creator>
  <cp:lastModifiedBy>prophetic</cp:lastModifiedBy>
  <cp:revision>105</cp:revision>
  <dcterms:created xsi:type="dcterms:W3CDTF">2017-03-28T09:05:53Z</dcterms:created>
  <dcterms:modified xsi:type="dcterms:W3CDTF">2020-12-05T08:12:06Z</dcterms:modified>
</cp:coreProperties>
</file>